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0"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69" r:id="rId15"/>
    <p:sldId id="270" r:id="rId16"/>
    <p:sldId id="271" r:id="rId17"/>
    <p:sldId id="272" r:id="rId18"/>
    <p:sldId id="273" r:id="rId19"/>
    <p:sldId id="274" r:id="rId20"/>
    <p:sldId id="280" r:id="rId21"/>
    <p:sldId id="275" r:id="rId22"/>
    <p:sldId id="276" r:id="rId23"/>
    <p:sldId id="277" r:id="rId24"/>
    <p:sldId id="278" r:id="rId25"/>
    <p:sldId id="279" r:id="rId26"/>
    <p:sldId id="281" r:id="rId27"/>
    <p:sldId id="283" r:id="rId28"/>
    <p:sldId id="282" r:id="rId29"/>
    <p:sldId id="284" r:id="rId30"/>
    <p:sldId id="286" r:id="rId31"/>
    <p:sldId id="287" r:id="rId32"/>
    <p:sldId id="289" r:id="rId33"/>
    <p:sldId id="290" r:id="rId34"/>
    <p:sldId id="291" r:id="rId35"/>
    <p:sldId id="285"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10" r:id="rId54"/>
    <p:sldId id="309" r:id="rId55"/>
    <p:sldId id="311"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03" autoAdjust="0"/>
    <p:restoredTop sz="94660"/>
  </p:normalViewPr>
  <p:slideViewPr>
    <p:cSldViewPr snapToGrid="0">
      <p:cViewPr varScale="1">
        <p:scale>
          <a:sx n="74" d="100"/>
          <a:sy n="74" d="100"/>
        </p:scale>
        <p:origin x="3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9AD2A0-87C1-4752-A32D-3A6D21A1A0B0}" type="doc">
      <dgm:prSet loTypeId="urn:microsoft.com/office/officeart/2005/8/layout/orgChart1" loCatId="hierarchy" qsTypeId="urn:microsoft.com/office/officeart/2005/8/quickstyle/simple1" qsCatId="simple" csTypeId="urn:microsoft.com/office/officeart/2005/8/colors/accent6_2" csCatId="accent6" phldr="1"/>
      <dgm:spPr/>
      <dgm:t>
        <a:bodyPr/>
        <a:lstStyle/>
        <a:p>
          <a:endParaRPr lang="en-IN"/>
        </a:p>
      </dgm:t>
    </dgm:pt>
    <dgm:pt modelId="{31E15C68-CD45-44FC-9E93-DEE9BCCF770C}">
      <dgm:prSet phldrT="[Text]"/>
      <dgm:spPr/>
      <dgm:t>
        <a:bodyPr/>
        <a:lstStyle/>
        <a:p>
          <a:r>
            <a:rPr lang="en-IN" dirty="0"/>
            <a:t>Filter</a:t>
          </a:r>
        </a:p>
      </dgm:t>
    </dgm:pt>
    <dgm:pt modelId="{98E88412-CC60-4673-A139-B258D2A69B75}" type="parTrans" cxnId="{B16AAC1B-A45F-4F8E-94A7-340B1DCB2B91}">
      <dgm:prSet/>
      <dgm:spPr/>
      <dgm:t>
        <a:bodyPr/>
        <a:lstStyle/>
        <a:p>
          <a:endParaRPr lang="en-IN"/>
        </a:p>
      </dgm:t>
    </dgm:pt>
    <dgm:pt modelId="{601C1751-379C-44BD-BCB2-F477655627A8}" type="sibTrans" cxnId="{B16AAC1B-A45F-4F8E-94A7-340B1DCB2B91}">
      <dgm:prSet/>
      <dgm:spPr/>
      <dgm:t>
        <a:bodyPr/>
        <a:lstStyle/>
        <a:p>
          <a:endParaRPr lang="en-IN"/>
        </a:p>
      </dgm:t>
    </dgm:pt>
    <dgm:pt modelId="{DA10F0FD-93EF-484C-8B82-4CE2CC35A72E}">
      <dgm:prSet phldrT="[Text]"/>
      <dgm:spPr/>
      <dgm:t>
        <a:bodyPr/>
        <a:lstStyle/>
        <a:p>
          <a:r>
            <a:rPr lang="en-IN"/>
            <a:t>Time domain</a:t>
          </a:r>
        </a:p>
      </dgm:t>
    </dgm:pt>
    <dgm:pt modelId="{6FBB18AB-2429-40A8-AAB1-CDC76DDCD7BF}" type="parTrans" cxnId="{87027471-43E4-4983-820C-59F1B8F7429A}">
      <dgm:prSet/>
      <dgm:spPr/>
      <dgm:t>
        <a:bodyPr/>
        <a:lstStyle/>
        <a:p>
          <a:endParaRPr lang="en-IN"/>
        </a:p>
      </dgm:t>
    </dgm:pt>
    <dgm:pt modelId="{587546A1-6108-42BA-8A36-442D6DFAFF75}" type="sibTrans" cxnId="{87027471-43E4-4983-820C-59F1B8F7429A}">
      <dgm:prSet/>
      <dgm:spPr/>
      <dgm:t>
        <a:bodyPr/>
        <a:lstStyle/>
        <a:p>
          <a:endParaRPr lang="en-IN"/>
        </a:p>
      </dgm:t>
    </dgm:pt>
    <dgm:pt modelId="{1A1BE1CA-AAB6-4E8E-8101-B0BFBB0FF198}">
      <dgm:prSet phldrT="[Text]"/>
      <dgm:spPr/>
      <dgm:t>
        <a:bodyPr/>
        <a:lstStyle/>
        <a:p>
          <a:r>
            <a:rPr lang="en-IN"/>
            <a:t>Frequeny Domain</a:t>
          </a:r>
        </a:p>
      </dgm:t>
    </dgm:pt>
    <dgm:pt modelId="{B5973670-F85E-40F7-B829-2C08C7A943FB}" type="parTrans" cxnId="{288F4C91-35C5-4C93-9446-E92D9B99F7AB}">
      <dgm:prSet/>
      <dgm:spPr/>
      <dgm:t>
        <a:bodyPr/>
        <a:lstStyle/>
        <a:p>
          <a:endParaRPr lang="en-IN"/>
        </a:p>
      </dgm:t>
    </dgm:pt>
    <dgm:pt modelId="{1558629D-269F-4036-B85B-5C4890D02C9A}" type="sibTrans" cxnId="{288F4C91-35C5-4C93-9446-E92D9B99F7AB}">
      <dgm:prSet/>
      <dgm:spPr/>
      <dgm:t>
        <a:bodyPr/>
        <a:lstStyle/>
        <a:p>
          <a:endParaRPr lang="en-IN"/>
        </a:p>
      </dgm:t>
    </dgm:pt>
    <dgm:pt modelId="{11F2B853-32F7-4D3D-8006-27209EBF113F}" type="pres">
      <dgm:prSet presAssocID="{FB9AD2A0-87C1-4752-A32D-3A6D21A1A0B0}" presName="hierChild1" presStyleCnt="0">
        <dgm:presLayoutVars>
          <dgm:orgChart val="1"/>
          <dgm:chPref val="1"/>
          <dgm:dir/>
          <dgm:animOne val="branch"/>
          <dgm:animLvl val="lvl"/>
          <dgm:resizeHandles/>
        </dgm:presLayoutVars>
      </dgm:prSet>
      <dgm:spPr/>
      <dgm:t>
        <a:bodyPr/>
        <a:lstStyle/>
        <a:p>
          <a:endParaRPr lang="en-IN"/>
        </a:p>
      </dgm:t>
    </dgm:pt>
    <dgm:pt modelId="{5B36E9EF-6424-4D84-A031-3DD116DBD5C9}" type="pres">
      <dgm:prSet presAssocID="{31E15C68-CD45-44FC-9E93-DEE9BCCF770C}" presName="hierRoot1" presStyleCnt="0">
        <dgm:presLayoutVars>
          <dgm:hierBranch val="init"/>
        </dgm:presLayoutVars>
      </dgm:prSet>
      <dgm:spPr/>
    </dgm:pt>
    <dgm:pt modelId="{45B12659-46A4-4BB7-B818-8DAEDDE2B508}" type="pres">
      <dgm:prSet presAssocID="{31E15C68-CD45-44FC-9E93-DEE9BCCF770C}" presName="rootComposite1" presStyleCnt="0"/>
      <dgm:spPr/>
    </dgm:pt>
    <dgm:pt modelId="{C4306381-04B6-4D31-A76A-67435D5AF4E4}" type="pres">
      <dgm:prSet presAssocID="{31E15C68-CD45-44FC-9E93-DEE9BCCF770C}" presName="rootText1" presStyleLbl="node0" presStyleIdx="0" presStyleCnt="1" custScaleX="172137">
        <dgm:presLayoutVars>
          <dgm:chPref val="3"/>
        </dgm:presLayoutVars>
      </dgm:prSet>
      <dgm:spPr/>
      <dgm:t>
        <a:bodyPr/>
        <a:lstStyle/>
        <a:p>
          <a:endParaRPr lang="en-IN"/>
        </a:p>
      </dgm:t>
    </dgm:pt>
    <dgm:pt modelId="{F40BD19F-7270-4A1F-871F-0523CBAE5FE4}" type="pres">
      <dgm:prSet presAssocID="{31E15C68-CD45-44FC-9E93-DEE9BCCF770C}" presName="rootConnector1" presStyleLbl="node1" presStyleIdx="0" presStyleCnt="0"/>
      <dgm:spPr/>
      <dgm:t>
        <a:bodyPr/>
        <a:lstStyle/>
        <a:p>
          <a:endParaRPr lang="en-IN"/>
        </a:p>
      </dgm:t>
    </dgm:pt>
    <dgm:pt modelId="{8D2DBC95-8FD6-48B8-B70B-60C508CE7409}" type="pres">
      <dgm:prSet presAssocID="{31E15C68-CD45-44FC-9E93-DEE9BCCF770C}" presName="hierChild2" presStyleCnt="0"/>
      <dgm:spPr/>
    </dgm:pt>
    <dgm:pt modelId="{87897C69-8085-41D9-99DB-86162767215B}" type="pres">
      <dgm:prSet presAssocID="{6FBB18AB-2429-40A8-AAB1-CDC76DDCD7BF}" presName="Name37" presStyleLbl="parChTrans1D2" presStyleIdx="0" presStyleCnt="2"/>
      <dgm:spPr/>
      <dgm:t>
        <a:bodyPr/>
        <a:lstStyle/>
        <a:p>
          <a:endParaRPr lang="en-IN"/>
        </a:p>
      </dgm:t>
    </dgm:pt>
    <dgm:pt modelId="{91EE34B6-4607-451C-85BA-3E02DA34C583}" type="pres">
      <dgm:prSet presAssocID="{DA10F0FD-93EF-484C-8B82-4CE2CC35A72E}" presName="hierRoot2" presStyleCnt="0">
        <dgm:presLayoutVars>
          <dgm:hierBranch val="init"/>
        </dgm:presLayoutVars>
      </dgm:prSet>
      <dgm:spPr/>
    </dgm:pt>
    <dgm:pt modelId="{7332E5AD-82CD-435E-948C-85F1F3C56FF7}" type="pres">
      <dgm:prSet presAssocID="{DA10F0FD-93EF-484C-8B82-4CE2CC35A72E}" presName="rootComposite" presStyleCnt="0"/>
      <dgm:spPr/>
    </dgm:pt>
    <dgm:pt modelId="{A4E79FD5-7E15-4514-8CA0-2ACC924E916D}" type="pres">
      <dgm:prSet presAssocID="{DA10F0FD-93EF-484C-8B82-4CE2CC35A72E}" presName="rootText" presStyleLbl="node2" presStyleIdx="0" presStyleCnt="2" custScaleX="244677">
        <dgm:presLayoutVars>
          <dgm:chPref val="3"/>
        </dgm:presLayoutVars>
      </dgm:prSet>
      <dgm:spPr/>
      <dgm:t>
        <a:bodyPr/>
        <a:lstStyle/>
        <a:p>
          <a:endParaRPr lang="en-IN"/>
        </a:p>
      </dgm:t>
    </dgm:pt>
    <dgm:pt modelId="{90B5B39A-3C19-47C7-AA27-B420EA8519FC}" type="pres">
      <dgm:prSet presAssocID="{DA10F0FD-93EF-484C-8B82-4CE2CC35A72E}" presName="rootConnector" presStyleLbl="node2" presStyleIdx="0" presStyleCnt="2"/>
      <dgm:spPr/>
      <dgm:t>
        <a:bodyPr/>
        <a:lstStyle/>
        <a:p>
          <a:endParaRPr lang="en-IN"/>
        </a:p>
      </dgm:t>
    </dgm:pt>
    <dgm:pt modelId="{9AD41F55-A3B0-4DB3-95B5-6128A6F7A0C1}" type="pres">
      <dgm:prSet presAssocID="{DA10F0FD-93EF-484C-8B82-4CE2CC35A72E}" presName="hierChild4" presStyleCnt="0"/>
      <dgm:spPr/>
    </dgm:pt>
    <dgm:pt modelId="{72C59241-22CD-404D-AA8A-E6928CD0CE31}" type="pres">
      <dgm:prSet presAssocID="{DA10F0FD-93EF-484C-8B82-4CE2CC35A72E}" presName="hierChild5" presStyleCnt="0"/>
      <dgm:spPr/>
    </dgm:pt>
    <dgm:pt modelId="{0B2758E6-F5A8-4AE5-9A5D-B9124B9CAF5A}" type="pres">
      <dgm:prSet presAssocID="{B5973670-F85E-40F7-B829-2C08C7A943FB}" presName="Name37" presStyleLbl="parChTrans1D2" presStyleIdx="1" presStyleCnt="2"/>
      <dgm:spPr/>
      <dgm:t>
        <a:bodyPr/>
        <a:lstStyle/>
        <a:p>
          <a:endParaRPr lang="en-IN"/>
        </a:p>
      </dgm:t>
    </dgm:pt>
    <dgm:pt modelId="{C113BEA4-6FEC-496F-A7BC-E263017D98F4}" type="pres">
      <dgm:prSet presAssocID="{1A1BE1CA-AAB6-4E8E-8101-B0BFBB0FF198}" presName="hierRoot2" presStyleCnt="0">
        <dgm:presLayoutVars>
          <dgm:hierBranch val="init"/>
        </dgm:presLayoutVars>
      </dgm:prSet>
      <dgm:spPr/>
    </dgm:pt>
    <dgm:pt modelId="{B7B12342-952D-45E8-899E-E60ACC32A165}" type="pres">
      <dgm:prSet presAssocID="{1A1BE1CA-AAB6-4E8E-8101-B0BFBB0FF198}" presName="rootComposite" presStyleCnt="0"/>
      <dgm:spPr/>
    </dgm:pt>
    <dgm:pt modelId="{A289ED51-50DB-41CB-A192-22AD42FD84F3}" type="pres">
      <dgm:prSet presAssocID="{1A1BE1CA-AAB6-4E8E-8101-B0BFBB0FF198}" presName="rootText" presStyleLbl="node2" presStyleIdx="1" presStyleCnt="2" custScaleX="304044">
        <dgm:presLayoutVars>
          <dgm:chPref val="3"/>
        </dgm:presLayoutVars>
      </dgm:prSet>
      <dgm:spPr/>
      <dgm:t>
        <a:bodyPr/>
        <a:lstStyle/>
        <a:p>
          <a:endParaRPr lang="en-IN"/>
        </a:p>
      </dgm:t>
    </dgm:pt>
    <dgm:pt modelId="{E6E53746-415B-4539-A8FD-C0E6A4CEE3CF}" type="pres">
      <dgm:prSet presAssocID="{1A1BE1CA-AAB6-4E8E-8101-B0BFBB0FF198}" presName="rootConnector" presStyleLbl="node2" presStyleIdx="1" presStyleCnt="2"/>
      <dgm:spPr/>
      <dgm:t>
        <a:bodyPr/>
        <a:lstStyle/>
        <a:p>
          <a:endParaRPr lang="en-IN"/>
        </a:p>
      </dgm:t>
    </dgm:pt>
    <dgm:pt modelId="{DE888AFE-2C92-413F-96AC-2EFCA77D06DB}" type="pres">
      <dgm:prSet presAssocID="{1A1BE1CA-AAB6-4E8E-8101-B0BFBB0FF198}" presName="hierChild4" presStyleCnt="0"/>
      <dgm:spPr/>
    </dgm:pt>
    <dgm:pt modelId="{572BB5B6-A993-456D-B756-6C2E3786DBEE}" type="pres">
      <dgm:prSet presAssocID="{1A1BE1CA-AAB6-4E8E-8101-B0BFBB0FF198}" presName="hierChild5" presStyleCnt="0"/>
      <dgm:spPr/>
    </dgm:pt>
    <dgm:pt modelId="{CF5F5C29-1BE3-4CDB-9287-6E773989995A}" type="pres">
      <dgm:prSet presAssocID="{31E15C68-CD45-44FC-9E93-DEE9BCCF770C}" presName="hierChild3" presStyleCnt="0"/>
      <dgm:spPr/>
    </dgm:pt>
  </dgm:ptLst>
  <dgm:cxnLst>
    <dgm:cxn modelId="{BD1F9206-C2F1-4175-8C28-2BE2EA32D686}" type="presOf" srcId="{6FBB18AB-2429-40A8-AAB1-CDC76DDCD7BF}" destId="{87897C69-8085-41D9-99DB-86162767215B}" srcOrd="0" destOrd="0" presId="urn:microsoft.com/office/officeart/2005/8/layout/orgChart1"/>
    <dgm:cxn modelId="{C329EDC5-8A35-44DA-882A-B6E3E82FACC8}" type="presOf" srcId="{DA10F0FD-93EF-484C-8B82-4CE2CC35A72E}" destId="{90B5B39A-3C19-47C7-AA27-B420EA8519FC}" srcOrd="1" destOrd="0" presId="urn:microsoft.com/office/officeart/2005/8/layout/orgChart1"/>
    <dgm:cxn modelId="{87027471-43E4-4983-820C-59F1B8F7429A}" srcId="{31E15C68-CD45-44FC-9E93-DEE9BCCF770C}" destId="{DA10F0FD-93EF-484C-8B82-4CE2CC35A72E}" srcOrd="0" destOrd="0" parTransId="{6FBB18AB-2429-40A8-AAB1-CDC76DDCD7BF}" sibTransId="{587546A1-6108-42BA-8A36-442D6DFAFF75}"/>
    <dgm:cxn modelId="{E10846CF-E26A-417D-9464-5AEF7E914EF9}" type="presOf" srcId="{31E15C68-CD45-44FC-9E93-DEE9BCCF770C}" destId="{F40BD19F-7270-4A1F-871F-0523CBAE5FE4}" srcOrd="1" destOrd="0" presId="urn:microsoft.com/office/officeart/2005/8/layout/orgChart1"/>
    <dgm:cxn modelId="{CF463B8D-20D2-464F-AA11-0A267E40B599}" type="presOf" srcId="{DA10F0FD-93EF-484C-8B82-4CE2CC35A72E}" destId="{A4E79FD5-7E15-4514-8CA0-2ACC924E916D}" srcOrd="0" destOrd="0" presId="urn:microsoft.com/office/officeart/2005/8/layout/orgChart1"/>
    <dgm:cxn modelId="{B16AAC1B-A45F-4F8E-94A7-340B1DCB2B91}" srcId="{FB9AD2A0-87C1-4752-A32D-3A6D21A1A0B0}" destId="{31E15C68-CD45-44FC-9E93-DEE9BCCF770C}" srcOrd="0" destOrd="0" parTransId="{98E88412-CC60-4673-A139-B258D2A69B75}" sibTransId="{601C1751-379C-44BD-BCB2-F477655627A8}"/>
    <dgm:cxn modelId="{DD47E4CC-A96C-499F-A288-370C90DC0528}" type="presOf" srcId="{1A1BE1CA-AAB6-4E8E-8101-B0BFBB0FF198}" destId="{A289ED51-50DB-41CB-A192-22AD42FD84F3}" srcOrd="0" destOrd="0" presId="urn:microsoft.com/office/officeart/2005/8/layout/orgChart1"/>
    <dgm:cxn modelId="{39872C4B-E046-40E4-8B5C-6A9AB4FDF33F}" type="presOf" srcId="{1A1BE1CA-AAB6-4E8E-8101-B0BFBB0FF198}" destId="{E6E53746-415B-4539-A8FD-C0E6A4CEE3CF}" srcOrd="1" destOrd="0" presId="urn:microsoft.com/office/officeart/2005/8/layout/orgChart1"/>
    <dgm:cxn modelId="{BE029042-12EA-41FD-9F25-20C3591D349C}" type="presOf" srcId="{31E15C68-CD45-44FC-9E93-DEE9BCCF770C}" destId="{C4306381-04B6-4D31-A76A-67435D5AF4E4}" srcOrd="0" destOrd="0" presId="urn:microsoft.com/office/officeart/2005/8/layout/orgChart1"/>
    <dgm:cxn modelId="{288F4C91-35C5-4C93-9446-E92D9B99F7AB}" srcId="{31E15C68-CD45-44FC-9E93-DEE9BCCF770C}" destId="{1A1BE1CA-AAB6-4E8E-8101-B0BFBB0FF198}" srcOrd="1" destOrd="0" parTransId="{B5973670-F85E-40F7-B829-2C08C7A943FB}" sibTransId="{1558629D-269F-4036-B85B-5C4890D02C9A}"/>
    <dgm:cxn modelId="{6B659710-BBD2-4D34-BB90-274808AA2313}" type="presOf" srcId="{B5973670-F85E-40F7-B829-2C08C7A943FB}" destId="{0B2758E6-F5A8-4AE5-9A5D-B9124B9CAF5A}" srcOrd="0" destOrd="0" presId="urn:microsoft.com/office/officeart/2005/8/layout/orgChart1"/>
    <dgm:cxn modelId="{991E2006-1B2E-453F-BAAB-D0FF94302CF2}" type="presOf" srcId="{FB9AD2A0-87C1-4752-A32D-3A6D21A1A0B0}" destId="{11F2B853-32F7-4D3D-8006-27209EBF113F}" srcOrd="0" destOrd="0" presId="urn:microsoft.com/office/officeart/2005/8/layout/orgChart1"/>
    <dgm:cxn modelId="{026EB834-4A6B-44EF-B5D7-09DB135CE894}" type="presParOf" srcId="{11F2B853-32F7-4D3D-8006-27209EBF113F}" destId="{5B36E9EF-6424-4D84-A031-3DD116DBD5C9}" srcOrd="0" destOrd="0" presId="urn:microsoft.com/office/officeart/2005/8/layout/orgChart1"/>
    <dgm:cxn modelId="{E1D28A50-7064-49D6-A657-1E5DB20505C9}" type="presParOf" srcId="{5B36E9EF-6424-4D84-A031-3DD116DBD5C9}" destId="{45B12659-46A4-4BB7-B818-8DAEDDE2B508}" srcOrd="0" destOrd="0" presId="urn:microsoft.com/office/officeart/2005/8/layout/orgChart1"/>
    <dgm:cxn modelId="{5445A1F3-004E-463A-BD68-13EA705C4A5A}" type="presParOf" srcId="{45B12659-46A4-4BB7-B818-8DAEDDE2B508}" destId="{C4306381-04B6-4D31-A76A-67435D5AF4E4}" srcOrd="0" destOrd="0" presId="urn:microsoft.com/office/officeart/2005/8/layout/orgChart1"/>
    <dgm:cxn modelId="{F7FCBE50-DB80-4C89-B492-BD898CDF0D31}" type="presParOf" srcId="{45B12659-46A4-4BB7-B818-8DAEDDE2B508}" destId="{F40BD19F-7270-4A1F-871F-0523CBAE5FE4}" srcOrd="1" destOrd="0" presId="urn:microsoft.com/office/officeart/2005/8/layout/orgChart1"/>
    <dgm:cxn modelId="{3641CC75-54C2-4D74-A6A1-8DBFC7F9054C}" type="presParOf" srcId="{5B36E9EF-6424-4D84-A031-3DD116DBD5C9}" destId="{8D2DBC95-8FD6-48B8-B70B-60C508CE7409}" srcOrd="1" destOrd="0" presId="urn:microsoft.com/office/officeart/2005/8/layout/orgChart1"/>
    <dgm:cxn modelId="{3A7D1B38-441A-460D-BDF3-A92F472E0622}" type="presParOf" srcId="{8D2DBC95-8FD6-48B8-B70B-60C508CE7409}" destId="{87897C69-8085-41D9-99DB-86162767215B}" srcOrd="0" destOrd="0" presId="urn:microsoft.com/office/officeart/2005/8/layout/orgChart1"/>
    <dgm:cxn modelId="{6E6ECAE6-B340-472F-844B-796DD5558A66}" type="presParOf" srcId="{8D2DBC95-8FD6-48B8-B70B-60C508CE7409}" destId="{91EE34B6-4607-451C-85BA-3E02DA34C583}" srcOrd="1" destOrd="0" presId="urn:microsoft.com/office/officeart/2005/8/layout/orgChart1"/>
    <dgm:cxn modelId="{428AA736-D2C6-47E1-90A9-4AACDE9CC01B}" type="presParOf" srcId="{91EE34B6-4607-451C-85BA-3E02DA34C583}" destId="{7332E5AD-82CD-435E-948C-85F1F3C56FF7}" srcOrd="0" destOrd="0" presId="urn:microsoft.com/office/officeart/2005/8/layout/orgChart1"/>
    <dgm:cxn modelId="{8FBBAC29-C0A1-4435-9747-0274BDBC16DD}" type="presParOf" srcId="{7332E5AD-82CD-435E-948C-85F1F3C56FF7}" destId="{A4E79FD5-7E15-4514-8CA0-2ACC924E916D}" srcOrd="0" destOrd="0" presId="urn:microsoft.com/office/officeart/2005/8/layout/orgChart1"/>
    <dgm:cxn modelId="{31EBDABC-E86D-4683-AA12-0AAE0089D3C5}" type="presParOf" srcId="{7332E5AD-82CD-435E-948C-85F1F3C56FF7}" destId="{90B5B39A-3C19-47C7-AA27-B420EA8519FC}" srcOrd="1" destOrd="0" presId="urn:microsoft.com/office/officeart/2005/8/layout/orgChart1"/>
    <dgm:cxn modelId="{D2491F43-8465-42D1-AC99-77C690311FD7}" type="presParOf" srcId="{91EE34B6-4607-451C-85BA-3E02DA34C583}" destId="{9AD41F55-A3B0-4DB3-95B5-6128A6F7A0C1}" srcOrd="1" destOrd="0" presId="urn:microsoft.com/office/officeart/2005/8/layout/orgChart1"/>
    <dgm:cxn modelId="{B1A94D6C-83DB-4047-90CA-A0057F095DD3}" type="presParOf" srcId="{91EE34B6-4607-451C-85BA-3E02DA34C583}" destId="{72C59241-22CD-404D-AA8A-E6928CD0CE31}" srcOrd="2" destOrd="0" presId="urn:microsoft.com/office/officeart/2005/8/layout/orgChart1"/>
    <dgm:cxn modelId="{96F8ECD5-22F5-4A2B-988C-1FB4E188F8C9}" type="presParOf" srcId="{8D2DBC95-8FD6-48B8-B70B-60C508CE7409}" destId="{0B2758E6-F5A8-4AE5-9A5D-B9124B9CAF5A}" srcOrd="2" destOrd="0" presId="urn:microsoft.com/office/officeart/2005/8/layout/orgChart1"/>
    <dgm:cxn modelId="{F8A2F855-FC83-46B8-B67D-7FE2E6E57BE2}" type="presParOf" srcId="{8D2DBC95-8FD6-48B8-B70B-60C508CE7409}" destId="{C113BEA4-6FEC-496F-A7BC-E263017D98F4}" srcOrd="3" destOrd="0" presId="urn:microsoft.com/office/officeart/2005/8/layout/orgChart1"/>
    <dgm:cxn modelId="{C727A2D7-B433-4DD0-80EE-B083381A2556}" type="presParOf" srcId="{C113BEA4-6FEC-496F-A7BC-E263017D98F4}" destId="{B7B12342-952D-45E8-899E-E60ACC32A165}" srcOrd="0" destOrd="0" presId="urn:microsoft.com/office/officeart/2005/8/layout/orgChart1"/>
    <dgm:cxn modelId="{20A6B1B6-420D-4AE9-BE75-D923134EE1C2}" type="presParOf" srcId="{B7B12342-952D-45E8-899E-E60ACC32A165}" destId="{A289ED51-50DB-41CB-A192-22AD42FD84F3}" srcOrd="0" destOrd="0" presId="urn:microsoft.com/office/officeart/2005/8/layout/orgChart1"/>
    <dgm:cxn modelId="{7D363059-6E57-4345-86F4-4FE6E21ADB79}" type="presParOf" srcId="{B7B12342-952D-45E8-899E-E60ACC32A165}" destId="{E6E53746-415B-4539-A8FD-C0E6A4CEE3CF}" srcOrd="1" destOrd="0" presId="urn:microsoft.com/office/officeart/2005/8/layout/orgChart1"/>
    <dgm:cxn modelId="{96894A27-E2DD-439B-9349-BF629A84F04C}" type="presParOf" srcId="{C113BEA4-6FEC-496F-A7BC-E263017D98F4}" destId="{DE888AFE-2C92-413F-96AC-2EFCA77D06DB}" srcOrd="1" destOrd="0" presId="urn:microsoft.com/office/officeart/2005/8/layout/orgChart1"/>
    <dgm:cxn modelId="{6060D120-528A-45C9-9A83-5F81FF13D41A}" type="presParOf" srcId="{C113BEA4-6FEC-496F-A7BC-E263017D98F4}" destId="{572BB5B6-A993-456D-B756-6C2E3786DBEE}" srcOrd="2" destOrd="0" presId="urn:microsoft.com/office/officeart/2005/8/layout/orgChart1"/>
    <dgm:cxn modelId="{3EE9E9C7-CB92-4C3C-AF4C-F47CC06B2918}" type="presParOf" srcId="{5B36E9EF-6424-4D84-A031-3DD116DBD5C9}" destId="{CF5F5C29-1BE3-4CDB-9287-6E773989995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2B381B-90C6-4B30-BFE5-19A46E213B6A}"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en-IN"/>
        </a:p>
      </dgm:t>
    </dgm:pt>
    <dgm:pt modelId="{366E58EA-B661-4715-A79D-405BBB7F0D13}">
      <dgm:prSet phldrT="[Text]" custT="1"/>
      <dgm:spPr/>
      <dgm:t>
        <a:bodyPr/>
        <a:lstStyle/>
        <a:p>
          <a:r>
            <a:rPr lang="en-IN" sz="1600"/>
            <a:t>Time Domain</a:t>
          </a:r>
        </a:p>
      </dgm:t>
    </dgm:pt>
    <dgm:pt modelId="{42E1119C-7CDE-4910-B9B3-A75F5677FCCE}" type="parTrans" cxnId="{0E37D42E-F369-454D-9950-8CDDAE3FB73B}">
      <dgm:prSet/>
      <dgm:spPr/>
      <dgm:t>
        <a:bodyPr/>
        <a:lstStyle/>
        <a:p>
          <a:endParaRPr lang="en-IN"/>
        </a:p>
      </dgm:t>
    </dgm:pt>
    <dgm:pt modelId="{0922DC61-C8D1-42E6-8CAC-4FE76791C78F}" type="sibTrans" cxnId="{0E37D42E-F369-454D-9950-8CDDAE3FB73B}">
      <dgm:prSet/>
      <dgm:spPr/>
      <dgm:t>
        <a:bodyPr/>
        <a:lstStyle/>
        <a:p>
          <a:endParaRPr lang="en-IN"/>
        </a:p>
      </dgm:t>
    </dgm:pt>
    <dgm:pt modelId="{A4202191-D032-4CF9-99DA-D49ECB32D2B5}">
      <dgm:prSet phldrT="[Text]" custT="1"/>
      <dgm:spPr>
        <a:solidFill>
          <a:srgbClr val="92D050"/>
        </a:solidFill>
      </dgm:spPr>
      <dgm:t>
        <a:bodyPr/>
        <a:lstStyle/>
        <a:p>
          <a:r>
            <a:rPr lang="en-IN" sz="1600" dirty="0"/>
            <a:t>Mean</a:t>
          </a:r>
          <a:endParaRPr lang="en-IN" sz="1400" dirty="0"/>
        </a:p>
      </dgm:t>
    </dgm:pt>
    <dgm:pt modelId="{6B49F96D-1DCF-4500-BA44-DABC42B4672D}" type="parTrans" cxnId="{C9F73010-8694-4319-B1F2-74B58EE5B6CB}">
      <dgm:prSet/>
      <dgm:spPr/>
      <dgm:t>
        <a:bodyPr/>
        <a:lstStyle/>
        <a:p>
          <a:endParaRPr lang="en-IN"/>
        </a:p>
      </dgm:t>
    </dgm:pt>
    <dgm:pt modelId="{5944BF2E-11C5-46EB-9D8D-56CFC3F23AF7}" type="sibTrans" cxnId="{C9F73010-8694-4319-B1F2-74B58EE5B6CB}">
      <dgm:prSet/>
      <dgm:spPr/>
      <dgm:t>
        <a:bodyPr/>
        <a:lstStyle/>
        <a:p>
          <a:endParaRPr lang="en-IN"/>
        </a:p>
      </dgm:t>
    </dgm:pt>
    <dgm:pt modelId="{2CDA3B8D-11EF-4702-8364-85AD058B0B92}">
      <dgm:prSet phldrT="[Text]" custT="1"/>
      <dgm:spPr>
        <a:solidFill>
          <a:srgbClr val="92D050"/>
        </a:solidFill>
      </dgm:spPr>
      <dgm:t>
        <a:bodyPr/>
        <a:lstStyle/>
        <a:p>
          <a:r>
            <a:rPr lang="en-IN" sz="1800" dirty="0"/>
            <a:t>Median</a:t>
          </a:r>
        </a:p>
      </dgm:t>
    </dgm:pt>
    <dgm:pt modelId="{4C09D55C-7AF8-4123-AFEA-217C9BD59894}" type="parTrans" cxnId="{E9AE0103-A74F-4343-A1B9-D53B1978C785}">
      <dgm:prSet/>
      <dgm:spPr/>
      <dgm:t>
        <a:bodyPr/>
        <a:lstStyle/>
        <a:p>
          <a:endParaRPr lang="en-IN"/>
        </a:p>
      </dgm:t>
    </dgm:pt>
    <dgm:pt modelId="{BFD042E1-36EE-40D3-AE37-433C38ED1B46}" type="sibTrans" cxnId="{E9AE0103-A74F-4343-A1B9-D53B1978C785}">
      <dgm:prSet/>
      <dgm:spPr/>
      <dgm:t>
        <a:bodyPr/>
        <a:lstStyle/>
        <a:p>
          <a:endParaRPr lang="en-IN"/>
        </a:p>
      </dgm:t>
    </dgm:pt>
    <dgm:pt modelId="{B8A93FB4-7584-4968-A416-876C31D02F20}">
      <dgm:prSet phldrT="[Text]" custT="1"/>
      <dgm:spPr>
        <a:solidFill>
          <a:srgbClr val="92D050"/>
        </a:solidFill>
      </dgm:spPr>
      <dgm:t>
        <a:bodyPr/>
        <a:lstStyle/>
        <a:p>
          <a:r>
            <a:rPr lang="en-IN" sz="1600"/>
            <a:t>Gaussian</a:t>
          </a:r>
        </a:p>
      </dgm:t>
    </dgm:pt>
    <dgm:pt modelId="{53895966-5DF8-46E9-9C64-5ABFEC610B83}" type="parTrans" cxnId="{BD1CB3A3-AF17-4B0A-9D75-8E1F60F7B5A6}">
      <dgm:prSet/>
      <dgm:spPr/>
      <dgm:t>
        <a:bodyPr/>
        <a:lstStyle/>
        <a:p>
          <a:endParaRPr lang="en-IN"/>
        </a:p>
      </dgm:t>
    </dgm:pt>
    <dgm:pt modelId="{27A458F6-3D89-4D7B-B310-07757B62F1C9}" type="sibTrans" cxnId="{BD1CB3A3-AF17-4B0A-9D75-8E1F60F7B5A6}">
      <dgm:prSet/>
      <dgm:spPr/>
      <dgm:t>
        <a:bodyPr/>
        <a:lstStyle/>
        <a:p>
          <a:endParaRPr lang="en-IN"/>
        </a:p>
      </dgm:t>
    </dgm:pt>
    <dgm:pt modelId="{FBE2FFE5-E67A-465E-81D3-84099B21A30C}">
      <dgm:prSet custT="1"/>
      <dgm:spPr>
        <a:solidFill>
          <a:srgbClr val="92D050"/>
        </a:solidFill>
      </dgm:spPr>
      <dgm:t>
        <a:bodyPr/>
        <a:lstStyle/>
        <a:p>
          <a:r>
            <a:rPr lang="en-IN" sz="1600"/>
            <a:t>Bilateral</a:t>
          </a:r>
        </a:p>
      </dgm:t>
    </dgm:pt>
    <dgm:pt modelId="{EBED08D4-812A-4394-980C-63C202DBE75C}" type="parTrans" cxnId="{5952D72B-9FA7-4E4F-8A80-7C4940E23082}">
      <dgm:prSet/>
      <dgm:spPr/>
      <dgm:t>
        <a:bodyPr/>
        <a:lstStyle/>
        <a:p>
          <a:endParaRPr lang="en-IN"/>
        </a:p>
      </dgm:t>
    </dgm:pt>
    <dgm:pt modelId="{28EA92D3-EBEC-43EC-A485-4FE57DAFBBC6}" type="sibTrans" cxnId="{5952D72B-9FA7-4E4F-8A80-7C4940E23082}">
      <dgm:prSet/>
      <dgm:spPr/>
      <dgm:t>
        <a:bodyPr/>
        <a:lstStyle/>
        <a:p>
          <a:endParaRPr lang="en-IN"/>
        </a:p>
      </dgm:t>
    </dgm:pt>
    <dgm:pt modelId="{09579A83-9BB3-48E9-BC57-0346B4ABE61D}">
      <dgm:prSet custT="1"/>
      <dgm:spPr>
        <a:solidFill>
          <a:srgbClr val="92D050"/>
        </a:solidFill>
      </dgm:spPr>
      <dgm:t>
        <a:bodyPr/>
        <a:lstStyle/>
        <a:p>
          <a:r>
            <a:rPr lang="en-IN" sz="1600"/>
            <a:t>Weiner</a:t>
          </a:r>
        </a:p>
      </dgm:t>
    </dgm:pt>
    <dgm:pt modelId="{B6CA51B7-F538-4B77-8B86-532E948D1671}" type="parTrans" cxnId="{071D2135-FB1B-4053-8FF5-B3CF5F5DB809}">
      <dgm:prSet/>
      <dgm:spPr/>
      <dgm:t>
        <a:bodyPr/>
        <a:lstStyle/>
        <a:p>
          <a:endParaRPr lang="en-IN"/>
        </a:p>
      </dgm:t>
    </dgm:pt>
    <dgm:pt modelId="{8A46E9BE-341B-4C31-B2DF-83581B18C883}" type="sibTrans" cxnId="{071D2135-FB1B-4053-8FF5-B3CF5F5DB809}">
      <dgm:prSet/>
      <dgm:spPr/>
      <dgm:t>
        <a:bodyPr/>
        <a:lstStyle/>
        <a:p>
          <a:endParaRPr lang="en-IN"/>
        </a:p>
      </dgm:t>
    </dgm:pt>
    <dgm:pt modelId="{F27C86BB-EE86-48B8-9F3F-362F1B330A69}" type="pres">
      <dgm:prSet presAssocID="{8E2B381B-90C6-4B30-BFE5-19A46E213B6A}" presName="Name0" presStyleCnt="0">
        <dgm:presLayoutVars>
          <dgm:chPref val="1"/>
          <dgm:dir/>
          <dgm:animOne val="branch"/>
          <dgm:animLvl val="lvl"/>
          <dgm:resizeHandles val="exact"/>
        </dgm:presLayoutVars>
      </dgm:prSet>
      <dgm:spPr/>
      <dgm:t>
        <a:bodyPr/>
        <a:lstStyle/>
        <a:p>
          <a:endParaRPr lang="en-IN"/>
        </a:p>
      </dgm:t>
    </dgm:pt>
    <dgm:pt modelId="{5E10002D-E719-42D8-A538-A82F0E1F579F}" type="pres">
      <dgm:prSet presAssocID="{366E58EA-B661-4715-A79D-405BBB7F0D13}" presName="root1" presStyleCnt="0"/>
      <dgm:spPr/>
    </dgm:pt>
    <dgm:pt modelId="{784A72D5-41CC-4578-8B7F-CC2C49087FAA}" type="pres">
      <dgm:prSet presAssocID="{366E58EA-B661-4715-A79D-405BBB7F0D13}" presName="LevelOneTextNode" presStyleLbl="node0" presStyleIdx="0" presStyleCnt="1">
        <dgm:presLayoutVars>
          <dgm:chPref val="3"/>
        </dgm:presLayoutVars>
      </dgm:prSet>
      <dgm:spPr/>
      <dgm:t>
        <a:bodyPr/>
        <a:lstStyle/>
        <a:p>
          <a:endParaRPr lang="en-IN"/>
        </a:p>
      </dgm:t>
    </dgm:pt>
    <dgm:pt modelId="{1DD01F6F-711F-4B07-A0CA-2BCCFF866D9B}" type="pres">
      <dgm:prSet presAssocID="{366E58EA-B661-4715-A79D-405BBB7F0D13}" presName="level2hierChild" presStyleCnt="0"/>
      <dgm:spPr/>
    </dgm:pt>
    <dgm:pt modelId="{58CBA4AD-019F-4466-A93F-8D8A0F0217A5}" type="pres">
      <dgm:prSet presAssocID="{6B49F96D-1DCF-4500-BA44-DABC42B4672D}" presName="conn2-1" presStyleLbl="parChTrans1D2" presStyleIdx="0" presStyleCnt="5"/>
      <dgm:spPr/>
      <dgm:t>
        <a:bodyPr/>
        <a:lstStyle/>
        <a:p>
          <a:endParaRPr lang="en-IN"/>
        </a:p>
      </dgm:t>
    </dgm:pt>
    <dgm:pt modelId="{D9339E67-F7ED-4978-9741-330A24BA6D78}" type="pres">
      <dgm:prSet presAssocID="{6B49F96D-1DCF-4500-BA44-DABC42B4672D}" presName="connTx" presStyleLbl="parChTrans1D2" presStyleIdx="0" presStyleCnt="5"/>
      <dgm:spPr/>
      <dgm:t>
        <a:bodyPr/>
        <a:lstStyle/>
        <a:p>
          <a:endParaRPr lang="en-IN"/>
        </a:p>
      </dgm:t>
    </dgm:pt>
    <dgm:pt modelId="{C2F4C412-0371-4D1D-860D-980C3A62D6EB}" type="pres">
      <dgm:prSet presAssocID="{A4202191-D032-4CF9-99DA-D49ECB32D2B5}" presName="root2" presStyleCnt="0"/>
      <dgm:spPr/>
    </dgm:pt>
    <dgm:pt modelId="{CE8836D0-97F5-4DF5-AC1E-6F6FCFB00C41}" type="pres">
      <dgm:prSet presAssocID="{A4202191-D032-4CF9-99DA-D49ECB32D2B5}" presName="LevelTwoTextNode" presStyleLbl="node2" presStyleIdx="0" presStyleCnt="5" custLinFactNeighborX="23" custLinFactNeighborY="388">
        <dgm:presLayoutVars>
          <dgm:chPref val="3"/>
        </dgm:presLayoutVars>
      </dgm:prSet>
      <dgm:spPr/>
      <dgm:t>
        <a:bodyPr/>
        <a:lstStyle/>
        <a:p>
          <a:endParaRPr lang="en-IN"/>
        </a:p>
      </dgm:t>
    </dgm:pt>
    <dgm:pt modelId="{919D2D2C-1292-4A17-A40E-26273C91FA38}" type="pres">
      <dgm:prSet presAssocID="{A4202191-D032-4CF9-99DA-D49ECB32D2B5}" presName="level3hierChild" presStyleCnt="0"/>
      <dgm:spPr/>
    </dgm:pt>
    <dgm:pt modelId="{F19313A8-B34E-438E-AC20-195CBEAEABEA}" type="pres">
      <dgm:prSet presAssocID="{4C09D55C-7AF8-4123-AFEA-217C9BD59894}" presName="conn2-1" presStyleLbl="parChTrans1D2" presStyleIdx="1" presStyleCnt="5"/>
      <dgm:spPr/>
      <dgm:t>
        <a:bodyPr/>
        <a:lstStyle/>
        <a:p>
          <a:endParaRPr lang="en-IN"/>
        </a:p>
      </dgm:t>
    </dgm:pt>
    <dgm:pt modelId="{27EF0F0E-7EB3-41FB-B389-3F5B057CEE95}" type="pres">
      <dgm:prSet presAssocID="{4C09D55C-7AF8-4123-AFEA-217C9BD59894}" presName="connTx" presStyleLbl="parChTrans1D2" presStyleIdx="1" presStyleCnt="5"/>
      <dgm:spPr/>
      <dgm:t>
        <a:bodyPr/>
        <a:lstStyle/>
        <a:p>
          <a:endParaRPr lang="en-IN"/>
        </a:p>
      </dgm:t>
    </dgm:pt>
    <dgm:pt modelId="{FD4B2C0C-580D-45F1-8549-5F9B60C2AA2F}" type="pres">
      <dgm:prSet presAssocID="{2CDA3B8D-11EF-4702-8364-85AD058B0B92}" presName="root2" presStyleCnt="0"/>
      <dgm:spPr/>
    </dgm:pt>
    <dgm:pt modelId="{D16D4937-2FCC-48EB-A26F-B41B8630BE4E}" type="pres">
      <dgm:prSet presAssocID="{2CDA3B8D-11EF-4702-8364-85AD058B0B92}" presName="LevelTwoTextNode" presStyleLbl="node2" presStyleIdx="1" presStyleCnt="5" custLinFactNeighborX="23" custLinFactNeighborY="-3027">
        <dgm:presLayoutVars>
          <dgm:chPref val="3"/>
        </dgm:presLayoutVars>
      </dgm:prSet>
      <dgm:spPr/>
      <dgm:t>
        <a:bodyPr/>
        <a:lstStyle/>
        <a:p>
          <a:endParaRPr lang="en-IN"/>
        </a:p>
      </dgm:t>
    </dgm:pt>
    <dgm:pt modelId="{D91AA389-E41B-48A7-9D3B-68F06BAF54B0}" type="pres">
      <dgm:prSet presAssocID="{2CDA3B8D-11EF-4702-8364-85AD058B0B92}" presName="level3hierChild" presStyleCnt="0"/>
      <dgm:spPr/>
    </dgm:pt>
    <dgm:pt modelId="{E64842F7-D080-4A91-BD99-78201B319C9A}" type="pres">
      <dgm:prSet presAssocID="{53895966-5DF8-46E9-9C64-5ABFEC610B83}" presName="conn2-1" presStyleLbl="parChTrans1D2" presStyleIdx="2" presStyleCnt="5"/>
      <dgm:spPr/>
      <dgm:t>
        <a:bodyPr/>
        <a:lstStyle/>
        <a:p>
          <a:endParaRPr lang="en-IN"/>
        </a:p>
      </dgm:t>
    </dgm:pt>
    <dgm:pt modelId="{5958B31D-3244-40DA-A2FF-07924626393A}" type="pres">
      <dgm:prSet presAssocID="{53895966-5DF8-46E9-9C64-5ABFEC610B83}" presName="connTx" presStyleLbl="parChTrans1D2" presStyleIdx="2" presStyleCnt="5"/>
      <dgm:spPr/>
      <dgm:t>
        <a:bodyPr/>
        <a:lstStyle/>
        <a:p>
          <a:endParaRPr lang="en-IN"/>
        </a:p>
      </dgm:t>
    </dgm:pt>
    <dgm:pt modelId="{45B7EE15-3285-413F-8E41-32E6D5EEF602}" type="pres">
      <dgm:prSet presAssocID="{B8A93FB4-7584-4968-A416-876C31D02F20}" presName="root2" presStyleCnt="0"/>
      <dgm:spPr/>
    </dgm:pt>
    <dgm:pt modelId="{881300EF-5DA9-4DE7-9DE1-6F4CDC642149}" type="pres">
      <dgm:prSet presAssocID="{B8A93FB4-7584-4968-A416-876C31D02F20}" presName="LevelTwoTextNode" presStyleLbl="node2" presStyleIdx="2" presStyleCnt="5">
        <dgm:presLayoutVars>
          <dgm:chPref val="3"/>
        </dgm:presLayoutVars>
      </dgm:prSet>
      <dgm:spPr/>
      <dgm:t>
        <a:bodyPr/>
        <a:lstStyle/>
        <a:p>
          <a:endParaRPr lang="en-IN"/>
        </a:p>
      </dgm:t>
    </dgm:pt>
    <dgm:pt modelId="{3F4BB48B-0B0C-47AF-AF02-10F11C3DEE5B}" type="pres">
      <dgm:prSet presAssocID="{B8A93FB4-7584-4968-A416-876C31D02F20}" presName="level3hierChild" presStyleCnt="0"/>
      <dgm:spPr/>
    </dgm:pt>
    <dgm:pt modelId="{B3C9091B-613F-42A1-9A62-F416BB6052A9}" type="pres">
      <dgm:prSet presAssocID="{EBED08D4-812A-4394-980C-63C202DBE75C}" presName="conn2-1" presStyleLbl="parChTrans1D2" presStyleIdx="3" presStyleCnt="5"/>
      <dgm:spPr/>
      <dgm:t>
        <a:bodyPr/>
        <a:lstStyle/>
        <a:p>
          <a:endParaRPr lang="en-IN"/>
        </a:p>
      </dgm:t>
    </dgm:pt>
    <dgm:pt modelId="{BD4862B9-D01B-4126-9011-D1654B64383E}" type="pres">
      <dgm:prSet presAssocID="{EBED08D4-812A-4394-980C-63C202DBE75C}" presName="connTx" presStyleLbl="parChTrans1D2" presStyleIdx="3" presStyleCnt="5"/>
      <dgm:spPr/>
      <dgm:t>
        <a:bodyPr/>
        <a:lstStyle/>
        <a:p>
          <a:endParaRPr lang="en-IN"/>
        </a:p>
      </dgm:t>
    </dgm:pt>
    <dgm:pt modelId="{E1AE167D-4F4B-41B8-ACC4-BDCCC1C4C525}" type="pres">
      <dgm:prSet presAssocID="{FBE2FFE5-E67A-465E-81D3-84099B21A30C}" presName="root2" presStyleCnt="0"/>
      <dgm:spPr/>
    </dgm:pt>
    <dgm:pt modelId="{F5BF187F-0A58-476C-8AC6-37F59B1A5ADF}" type="pres">
      <dgm:prSet presAssocID="{FBE2FFE5-E67A-465E-81D3-84099B21A30C}" presName="LevelTwoTextNode" presStyleLbl="node2" presStyleIdx="3" presStyleCnt="5">
        <dgm:presLayoutVars>
          <dgm:chPref val="3"/>
        </dgm:presLayoutVars>
      </dgm:prSet>
      <dgm:spPr/>
      <dgm:t>
        <a:bodyPr/>
        <a:lstStyle/>
        <a:p>
          <a:endParaRPr lang="en-IN"/>
        </a:p>
      </dgm:t>
    </dgm:pt>
    <dgm:pt modelId="{029334E4-8194-4912-8973-1BDBD48CD1A9}" type="pres">
      <dgm:prSet presAssocID="{FBE2FFE5-E67A-465E-81D3-84099B21A30C}" presName="level3hierChild" presStyleCnt="0"/>
      <dgm:spPr/>
    </dgm:pt>
    <dgm:pt modelId="{23EB070F-4D95-4CDA-A1E8-3C09C228D2E3}" type="pres">
      <dgm:prSet presAssocID="{B6CA51B7-F538-4B77-8B86-532E948D1671}" presName="conn2-1" presStyleLbl="parChTrans1D2" presStyleIdx="4" presStyleCnt="5"/>
      <dgm:spPr/>
      <dgm:t>
        <a:bodyPr/>
        <a:lstStyle/>
        <a:p>
          <a:endParaRPr lang="en-IN"/>
        </a:p>
      </dgm:t>
    </dgm:pt>
    <dgm:pt modelId="{AA3FC1CB-DA6A-4D09-B3A2-D7A3E87A7C4E}" type="pres">
      <dgm:prSet presAssocID="{B6CA51B7-F538-4B77-8B86-532E948D1671}" presName="connTx" presStyleLbl="parChTrans1D2" presStyleIdx="4" presStyleCnt="5"/>
      <dgm:spPr/>
      <dgm:t>
        <a:bodyPr/>
        <a:lstStyle/>
        <a:p>
          <a:endParaRPr lang="en-IN"/>
        </a:p>
      </dgm:t>
    </dgm:pt>
    <dgm:pt modelId="{0B7FC3BD-E53E-4A90-9049-351BB7C17940}" type="pres">
      <dgm:prSet presAssocID="{09579A83-9BB3-48E9-BC57-0346B4ABE61D}" presName="root2" presStyleCnt="0"/>
      <dgm:spPr/>
    </dgm:pt>
    <dgm:pt modelId="{6ECAB1B0-FC3F-4E8E-8FF5-BFD191639A8F}" type="pres">
      <dgm:prSet presAssocID="{09579A83-9BB3-48E9-BC57-0346B4ABE61D}" presName="LevelTwoTextNode" presStyleLbl="node2" presStyleIdx="4" presStyleCnt="5">
        <dgm:presLayoutVars>
          <dgm:chPref val="3"/>
        </dgm:presLayoutVars>
      </dgm:prSet>
      <dgm:spPr/>
      <dgm:t>
        <a:bodyPr/>
        <a:lstStyle/>
        <a:p>
          <a:endParaRPr lang="en-IN"/>
        </a:p>
      </dgm:t>
    </dgm:pt>
    <dgm:pt modelId="{17A5D4F1-2B8C-44FD-887F-2B3F940F2FBA}" type="pres">
      <dgm:prSet presAssocID="{09579A83-9BB3-48E9-BC57-0346B4ABE61D}" presName="level3hierChild" presStyleCnt="0"/>
      <dgm:spPr/>
    </dgm:pt>
  </dgm:ptLst>
  <dgm:cxnLst>
    <dgm:cxn modelId="{B1FE4045-4057-41B3-8F82-FF3E047EA625}" type="presOf" srcId="{6B49F96D-1DCF-4500-BA44-DABC42B4672D}" destId="{D9339E67-F7ED-4978-9741-330A24BA6D78}" srcOrd="1" destOrd="0" presId="urn:microsoft.com/office/officeart/2008/layout/HorizontalMultiLevelHierarchy"/>
    <dgm:cxn modelId="{2E24BDFA-483F-4A9F-9038-631B75B6D5DB}" type="presOf" srcId="{8E2B381B-90C6-4B30-BFE5-19A46E213B6A}" destId="{F27C86BB-EE86-48B8-9F3F-362F1B330A69}" srcOrd="0" destOrd="0" presId="urn:microsoft.com/office/officeart/2008/layout/HorizontalMultiLevelHierarchy"/>
    <dgm:cxn modelId="{E5505D1B-D165-4AC2-BE7D-608B16BCB8A4}" type="presOf" srcId="{53895966-5DF8-46E9-9C64-5ABFEC610B83}" destId="{5958B31D-3244-40DA-A2FF-07924626393A}" srcOrd="1" destOrd="0" presId="urn:microsoft.com/office/officeart/2008/layout/HorizontalMultiLevelHierarchy"/>
    <dgm:cxn modelId="{25AE3A69-86C2-497C-8203-17348F27BEA5}" type="presOf" srcId="{B6CA51B7-F538-4B77-8B86-532E948D1671}" destId="{AA3FC1CB-DA6A-4D09-B3A2-D7A3E87A7C4E}" srcOrd="1" destOrd="0" presId="urn:microsoft.com/office/officeart/2008/layout/HorizontalMultiLevelHierarchy"/>
    <dgm:cxn modelId="{FF501844-0727-4351-A8F6-2A8F70D1CFBA}" type="presOf" srcId="{B8A93FB4-7584-4968-A416-876C31D02F20}" destId="{881300EF-5DA9-4DE7-9DE1-6F4CDC642149}" srcOrd="0" destOrd="0" presId="urn:microsoft.com/office/officeart/2008/layout/HorizontalMultiLevelHierarchy"/>
    <dgm:cxn modelId="{BD1CB3A3-AF17-4B0A-9D75-8E1F60F7B5A6}" srcId="{366E58EA-B661-4715-A79D-405BBB7F0D13}" destId="{B8A93FB4-7584-4968-A416-876C31D02F20}" srcOrd="2" destOrd="0" parTransId="{53895966-5DF8-46E9-9C64-5ABFEC610B83}" sibTransId="{27A458F6-3D89-4D7B-B310-07757B62F1C9}"/>
    <dgm:cxn modelId="{E9AE0103-A74F-4343-A1B9-D53B1978C785}" srcId="{366E58EA-B661-4715-A79D-405BBB7F0D13}" destId="{2CDA3B8D-11EF-4702-8364-85AD058B0B92}" srcOrd="1" destOrd="0" parTransId="{4C09D55C-7AF8-4123-AFEA-217C9BD59894}" sibTransId="{BFD042E1-36EE-40D3-AE37-433C38ED1B46}"/>
    <dgm:cxn modelId="{43FE754B-19BA-490A-91D7-E994ACD640EA}" type="presOf" srcId="{EBED08D4-812A-4394-980C-63C202DBE75C}" destId="{B3C9091B-613F-42A1-9A62-F416BB6052A9}" srcOrd="0" destOrd="0" presId="urn:microsoft.com/office/officeart/2008/layout/HorizontalMultiLevelHierarchy"/>
    <dgm:cxn modelId="{FAD6AE3A-B97D-47AF-869C-71F2A2497EDF}" type="presOf" srcId="{EBED08D4-812A-4394-980C-63C202DBE75C}" destId="{BD4862B9-D01B-4126-9011-D1654B64383E}" srcOrd="1" destOrd="0" presId="urn:microsoft.com/office/officeart/2008/layout/HorizontalMultiLevelHierarchy"/>
    <dgm:cxn modelId="{8166B00F-64C4-4E74-956B-618F813927C1}" type="presOf" srcId="{FBE2FFE5-E67A-465E-81D3-84099B21A30C}" destId="{F5BF187F-0A58-476C-8AC6-37F59B1A5ADF}" srcOrd="0" destOrd="0" presId="urn:microsoft.com/office/officeart/2008/layout/HorizontalMultiLevelHierarchy"/>
    <dgm:cxn modelId="{96A480FC-CF85-4F74-BD08-2E8246B9638D}" type="presOf" srcId="{6B49F96D-1DCF-4500-BA44-DABC42B4672D}" destId="{58CBA4AD-019F-4466-A93F-8D8A0F0217A5}" srcOrd="0" destOrd="0" presId="urn:microsoft.com/office/officeart/2008/layout/HorizontalMultiLevelHierarchy"/>
    <dgm:cxn modelId="{EFE39AAE-0D70-42C2-BAF9-A173DA386002}" type="presOf" srcId="{366E58EA-B661-4715-A79D-405BBB7F0D13}" destId="{784A72D5-41CC-4578-8B7F-CC2C49087FAA}" srcOrd="0" destOrd="0" presId="urn:microsoft.com/office/officeart/2008/layout/HorizontalMultiLevelHierarchy"/>
    <dgm:cxn modelId="{071D2135-FB1B-4053-8FF5-B3CF5F5DB809}" srcId="{366E58EA-B661-4715-A79D-405BBB7F0D13}" destId="{09579A83-9BB3-48E9-BC57-0346B4ABE61D}" srcOrd="4" destOrd="0" parTransId="{B6CA51B7-F538-4B77-8B86-532E948D1671}" sibTransId="{8A46E9BE-341B-4C31-B2DF-83581B18C883}"/>
    <dgm:cxn modelId="{47BAA2C1-EC0D-4FBF-9BEC-0A7EA720EFA4}" type="presOf" srcId="{09579A83-9BB3-48E9-BC57-0346B4ABE61D}" destId="{6ECAB1B0-FC3F-4E8E-8FF5-BFD191639A8F}" srcOrd="0" destOrd="0" presId="urn:microsoft.com/office/officeart/2008/layout/HorizontalMultiLevelHierarchy"/>
    <dgm:cxn modelId="{477F5A41-AB39-44E9-8302-0F42D981DD50}" type="presOf" srcId="{A4202191-D032-4CF9-99DA-D49ECB32D2B5}" destId="{CE8836D0-97F5-4DF5-AC1E-6F6FCFB00C41}" srcOrd="0" destOrd="0" presId="urn:microsoft.com/office/officeart/2008/layout/HorizontalMultiLevelHierarchy"/>
    <dgm:cxn modelId="{0E37D42E-F369-454D-9950-8CDDAE3FB73B}" srcId="{8E2B381B-90C6-4B30-BFE5-19A46E213B6A}" destId="{366E58EA-B661-4715-A79D-405BBB7F0D13}" srcOrd="0" destOrd="0" parTransId="{42E1119C-7CDE-4910-B9B3-A75F5677FCCE}" sibTransId="{0922DC61-C8D1-42E6-8CAC-4FE76791C78F}"/>
    <dgm:cxn modelId="{ECA67745-9D8E-40C7-9B16-8C2666801832}" type="presOf" srcId="{4C09D55C-7AF8-4123-AFEA-217C9BD59894}" destId="{F19313A8-B34E-438E-AC20-195CBEAEABEA}" srcOrd="0" destOrd="0" presId="urn:microsoft.com/office/officeart/2008/layout/HorizontalMultiLevelHierarchy"/>
    <dgm:cxn modelId="{4CF54384-908C-42AA-99CB-08A3BF760B92}" type="presOf" srcId="{4C09D55C-7AF8-4123-AFEA-217C9BD59894}" destId="{27EF0F0E-7EB3-41FB-B389-3F5B057CEE95}" srcOrd="1" destOrd="0" presId="urn:microsoft.com/office/officeart/2008/layout/HorizontalMultiLevelHierarchy"/>
    <dgm:cxn modelId="{43DA9F76-25C7-47E6-A976-F951E8710662}" type="presOf" srcId="{53895966-5DF8-46E9-9C64-5ABFEC610B83}" destId="{E64842F7-D080-4A91-BD99-78201B319C9A}" srcOrd="0" destOrd="0" presId="urn:microsoft.com/office/officeart/2008/layout/HorizontalMultiLevelHierarchy"/>
    <dgm:cxn modelId="{C3689D50-A201-49BF-A9EF-F5B324F2D84A}" type="presOf" srcId="{B6CA51B7-F538-4B77-8B86-532E948D1671}" destId="{23EB070F-4D95-4CDA-A1E8-3C09C228D2E3}" srcOrd="0" destOrd="0" presId="urn:microsoft.com/office/officeart/2008/layout/HorizontalMultiLevelHierarchy"/>
    <dgm:cxn modelId="{C9F73010-8694-4319-B1F2-74B58EE5B6CB}" srcId="{366E58EA-B661-4715-A79D-405BBB7F0D13}" destId="{A4202191-D032-4CF9-99DA-D49ECB32D2B5}" srcOrd="0" destOrd="0" parTransId="{6B49F96D-1DCF-4500-BA44-DABC42B4672D}" sibTransId="{5944BF2E-11C5-46EB-9D8D-56CFC3F23AF7}"/>
    <dgm:cxn modelId="{9BD7B0BC-9F04-4B9F-B37A-73E5D03311F0}" type="presOf" srcId="{2CDA3B8D-11EF-4702-8364-85AD058B0B92}" destId="{D16D4937-2FCC-48EB-A26F-B41B8630BE4E}" srcOrd="0" destOrd="0" presId="urn:microsoft.com/office/officeart/2008/layout/HorizontalMultiLevelHierarchy"/>
    <dgm:cxn modelId="{5952D72B-9FA7-4E4F-8A80-7C4940E23082}" srcId="{366E58EA-B661-4715-A79D-405BBB7F0D13}" destId="{FBE2FFE5-E67A-465E-81D3-84099B21A30C}" srcOrd="3" destOrd="0" parTransId="{EBED08D4-812A-4394-980C-63C202DBE75C}" sibTransId="{28EA92D3-EBEC-43EC-A485-4FE57DAFBBC6}"/>
    <dgm:cxn modelId="{E850F1A7-F1E5-4E09-8766-758930002138}" type="presParOf" srcId="{F27C86BB-EE86-48B8-9F3F-362F1B330A69}" destId="{5E10002D-E719-42D8-A538-A82F0E1F579F}" srcOrd="0" destOrd="0" presId="urn:microsoft.com/office/officeart/2008/layout/HorizontalMultiLevelHierarchy"/>
    <dgm:cxn modelId="{56AD9B81-CCBC-43DF-BFFA-239E650433B7}" type="presParOf" srcId="{5E10002D-E719-42D8-A538-A82F0E1F579F}" destId="{784A72D5-41CC-4578-8B7F-CC2C49087FAA}" srcOrd="0" destOrd="0" presId="urn:microsoft.com/office/officeart/2008/layout/HorizontalMultiLevelHierarchy"/>
    <dgm:cxn modelId="{FC1DB6CB-1916-4003-94EF-E83F7578DC06}" type="presParOf" srcId="{5E10002D-E719-42D8-A538-A82F0E1F579F}" destId="{1DD01F6F-711F-4B07-A0CA-2BCCFF866D9B}" srcOrd="1" destOrd="0" presId="urn:microsoft.com/office/officeart/2008/layout/HorizontalMultiLevelHierarchy"/>
    <dgm:cxn modelId="{116B9D59-B5CA-4577-83B3-58386A6D99C9}" type="presParOf" srcId="{1DD01F6F-711F-4B07-A0CA-2BCCFF866D9B}" destId="{58CBA4AD-019F-4466-A93F-8D8A0F0217A5}" srcOrd="0" destOrd="0" presId="urn:microsoft.com/office/officeart/2008/layout/HorizontalMultiLevelHierarchy"/>
    <dgm:cxn modelId="{7033033A-E857-4663-A2A1-20FAC031029B}" type="presParOf" srcId="{58CBA4AD-019F-4466-A93F-8D8A0F0217A5}" destId="{D9339E67-F7ED-4978-9741-330A24BA6D78}" srcOrd="0" destOrd="0" presId="urn:microsoft.com/office/officeart/2008/layout/HorizontalMultiLevelHierarchy"/>
    <dgm:cxn modelId="{B5F72DB0-6772-48F2-93C6-AB300CC2D2D8}" type="presParOf" srcId="{1DD01F6F-711F-4B07-A0CA-2BCCFF866D9B}" destId="{C2F4C412-0371-4D1D-860D-980C3A62D6EB}" srcOrd="1" destOrd="0" presId="urn:microsoft.com/office/officeart/2008/layout/HorizontalMultiLevelHierarchy"/>
    <dgm:cxn modelId="{5C8771D6-1432-4EA7-A4FA-9AA3251CB3DC}" type="presParOf" srcId="{C2F4C412-0371-4D1D-860D-980C3A62D6EB}" destId="{CE8836D0-97F5-4DF5-AC1E-6F6FCFB00C41}" srcOrd="0" destOrd="0" presId="urn:microsoft.com/office/officeart/2008/layout/HorizontalMultiLevelHierarchy"/>
    <dgm:cxn modelId="{A7674ED9-C169-430C-B102-C1B02D8E7983}" type="presParOf" srcId="{C2F4C412-0371-4D1D-860D-980C3A62D6EB}" destId="{919D2D2C-1292-4A17-A40E-26273C91FA38}" srcOrd="1" destOrd="0" presId="urn:microsoft.com/office/officeart/2008/layout/HorizontalMultiLevelHierarchy"/>
    <dgm:cxn modelId="{26630CE0-99E9-4F6D-A841-A0E5EABE15FF}" type="presParOf" srcId="{1DD01F6F-711F-4B07-A0CA-2BCCFF866D9B}" destId="{F19313A8-B34E-438E-AC20-195CBEAEABEA}" srcOrd="2" destOrd="0" presId="urn:microsoft.com/office/officeart/2008/layout/HorizontalMultiLevelHierarchy"/>
    <dgm:cxn modelId="{BFFDBB6E-6F02-4899-8F08-C2DFB09226FB}" type="presParOf" srcId="{F19313A8-B34E-438E-AC20-195CBEAEABEA}" destId="{27EF0F0E-7EB3-41FB-B389-3F5B057CEE95}" srcOrd="0" destOrd="0" presId="urn:microsoft.com/office/officeart/2008/layout/HorizontalMultiLevelHierarchy"/>
    <dgm:cxn modelId="{3B46BB05-E6E9-43E5-B248-4EAD621EFB0F}" type="presParOf" srcId="{1DD01F6F-711F-4B07-A0CA-2BCCFF866D9B}" destId="{FD4B2C0C-580D-45F1-8549-5F9B60C2AA2F}" srcOrd="3" destOrd="0" presId="urn:microsoft.com/office/officeart/2008/layout/HorizontalMultiLevelHierarchy"/>
    <dgm:cxn modelId="{D8ED9070-E862-4EE5-BC62-265825DB2B6A}" type="presParOf" srcId="{FD4B2C0C-580D-45F1-8549-5F9B60C2AA2F}" destId="{D16D4937-2FCC-48EB-A26F-B41B8630BE4E}" srcOrd="0" destOrd="0" presId="urn:microsoft.com/office/officeart/2008/layout/HorizontalMultiLevelHierarchy"/>
    <dgm:cxn modelId="{9205BF6F-3B5D-4746-B73B-A4FCFC14AA50}" type="presParOf" srcId="{FD4B2C0C-580D-45F1-8549-5F9B60C2AA2F}" destId="{D91AA389-E41B-48A7-9D3B-68F06BAF54B0}" srcOrd="1" destOrd="0" presId="urn:microsoft.com/office/officeart/2008/layout/HorizontalMultiLevelHierarchy"/>
    <dgm:cxn modelId="{4E9A5636-140E-42F0-8300-8C2728CB8E65}" type="presParOf" srcId="{1DD01F6F-711F-4B07-A0CA-2BCCFF866D9B}" destId="{E64842F7-D080-4A91-BD99-78201B319C9A}" srcOrd="4" destOrd="0" presId="urn:microsoft.com/office/officeart/2008/layout/HorizontalMultiLevelHierarchy"/>
    <dgm:cxn modelId="{BF5C5F77-44E6-4B31-94E5-B774366AA7EB}" type="presParOf" srcId="{E64842F7-D080-4A91-BD99-78201B319C9A}" destId="{5958B31D-3244-40DA-A2FF-07924626393A}" srcOrd="0" destOrd="0" presId="urn:microsoft.com/office/officeart/2008/layout/HorizontalMultiLevelHierarchy"/>
    <dgm:cxn modelId="{D61EF450-542C-41AB-82F6-E286BC61E368}" type="presParOf" srcId="{1DD01F6F-711F-4B07-A0CA-2BCCFF866D9B}" destId="{45B7EE15-3285-413F-8E41-32E6D5EEF602}" srcOrd="5" destOrd="0" presId="urn:microsoft.com/office/officeart/2008/layout/HorizontalMultiLevelHierarchy"/>
    <dgm:cxn modelId="{4ADEF6C0-862C-4483-AEB2-532852030BA7}" type="presParOf" srcId="{45B7EE15-3285-413F-8E41-32E6D5EEF602}" destId="{881300EF-5DA9-4DE7-9DE1-6F4CDC642149}" srcOrd="0" destOrd="0" presId="urn:microsoft.com/office/officeart/2008/layout/HorizontalMultiLevelHierarchy"/>
    <dgm:cxn modelId="{2D28674B-7D6C-461D-A7EC-F5B4E45ADC31}" type="presParOf" srcId="{45B7EE15-3285-413F-8E41-32E6D5EEF602}" destId="{3F4BB48B-0B0C-47AF-AF02-10F11C3DEE5B}" srcOrd="1" destOrd="0" presId="urn:microsoft.com/office/officeart/2008/layout/HorizontalMultiLevelHierarchy"/>
    <dgm:cxn modelId="{C1CFD8F4-B2EF-4216-811F-7C715FDCC9B6}" type="presParOf" srcId="{1DD01F6F-711F-4B07-A0CA-2BCCFF866D9B}" destId="{B3C9091B-613F-42A1-9A62-F416BB6052A9}" srcOrd="6" destOrd="0" presId="urn:microsoft.com/office/officeart/2008/layout/HorizontalMultiLevelHierarchy"/>
    <dgm:cxn modelId="{2A3EDF4F-25A0-466D-A0EF-C5641A70E4AB}" type="presParOf" srcId="{B3C9091B-613F-42A1-9A62-F416BB6052A9}" destId="{BD4862B9-D01B-4126-9011-D1654B64383E}" srcOrd="0" destOrd="0" presId="urn:microsoft.com/office/officeart/2008/layout/HorizontalMultiLevelHierarchy"/>
    <dgm:cxn modelId="{421CFF15-C253-457E-82AB-0EF342CE4DDB}" type="presParOf" srcId="{1DD01F6F-711F-4B07-A0CA-2BCCFF866D9B}" destId="{E1AE167D-4F4B-41B8-ACC4-BDCCC1C4C525}" srcOrd="7" destOrd="0" presId="urn:microsoft.com/office/officeart/2008/layout/HorizontalMultiLevelHierarchy"/>
    <dgm:cxn modelId="{62364795-6B4A-4986-AF2F-747D9E25D8F4}" type="presParOf" srcId="{E1AE167D-4F4B-41B8-ACC4-BDCCC1C4C525}" destId="{F5BF187F-0A58-476C-8AC6-37F59B1A5ADF}" srcOrd="0" destOrd="0" presId="urn:microsoft.com/office/officeart/2008/layout/HorizontalMultiLevelHierarchy"/>
    <dgm:cxn modelId="{650BDC24-16E0-47D4-A713-6C86E9CD5794}" type="presParOf" srcId="{E1AE167D-4F4B-41B8-ACC4-BDCCC1C4C525}" destId="{029334E4-8194-4912-8973-1BDBD48CD1A9}" srcOrd="1" destOrd="0" presId="urn:microsoft.com/office/officeart/2008/layout/HorizontalMultiLevelHierarchy"/>
    <dgm:cxn modelId="{C7B040C1-04CB-471B-AF4F-55FBD50D0CF3}" type="presParOf" srcId="{1DD01F6F-711F-4B07-A0CA-2BCCFF866D9B}" destId="{23EB070F-4D95-4CDA-A1E8-3C09C228D2E3}" srcOrd="8" destOrd="0" presId="urn:microsoft.com/office/officeart/2008/layout/HorizontalMultiLevelHierarchy"/>
    <dgm:cxn modelId="{F29C68D4-895D-4FE6-88FA-3464EB03F161}" type="presParOf" srcId="{23EB070F-4D95-4CDA-A1E8-3C09C228D2E3}" destId="{AA3FC1CB-DA6A-4D09-B3A2-D7A3E87A7C4E}" srcOrd="0" destOrd="0" presId="urn:microsoft.com/office/officeart/2008/layout/HorizontalMultiLevelHierarchy"/>
    <dgm:cxn modelId="{FFC66B76-697C-414A-B8D6-64405FCC579E}" type="presParOf" srcId="{1DD01F6F-711F-4B07-A0CA-2BCCFF866D9B}" destId="{0B7FC3BD-E53E-4A90-9049-351BB7C17940}" srcOrd="9" destOrd="0" presId="urn:microsoft.com/office/officeart/2008/layout/HorizontalMultiLevelHierarchy"/>
    <dgm:cxn modelId="{578E7F4D-FB72-44E2-8D66-17E3B912FE93}" type="presParOf" srcId="{0B7FC3BD-E53E-4A90-9049-351BB7C17940}" destId="{6ECAB1B0-FC3F-4E8E-8FF5-BFD191639A8F}" srcOrd="0" destOrd="0" presId="urn:microsoft.com/office/officeart/2008/layout/HorizontalMultiLevelHierarchy"/>
    <dgm:cxn modelId="{F0FEB288-8235-47B6-A0D4-715680FED71C}" type="presParOf" srcId="{0B7FC3BD-E53E-4A90-9049-351BB7C17940}" destId="{17A5D4F1-2B8C-44FD-887F-2B3F940F2FBA}" srcOrd="1" destOrd="0" presId="urn:microsoft.com/office/officeart/2008/layout/HorizontalMultiLevel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2B381B-90C6-4B30-BFE5-19A46E213B6A}"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en-IN"/>
        </a:p>
      </dgm:t>
    </dgm:pt>
    <dgm:pt modelId="{366E58EA-B661-4715-A79D-405BBB7F0D13}">
      <dgm:prSet phldrT="[Text]" custT="1"/>
      <dgm:spPr/>
      <dgm:t>
        <a:bodyPr/>
        <a:lstStyle/>
        <a:p>
          <a:r>
            <a:rPr lang="en-IN" sz="1800"/>
            <a:t>Frequency Domain</a:t>
          </a:r>
        </a:p>
      </dgm:t>
    </dgm:pt>
    <dgm:pt modelId="{42E1119C-7CDE-4910-B9B3-A75F5677FCCE}" type="parTrans" cxnId="{0E37D42E-F369-454D-9950-8CDDAE3FB73B}">
      <dgm:prSet/>
      <dgm:spPr/>
      <dgm:t>
        <a:bodyPr/>
        <a:lstStyle/>
        <a:p>
          <a:endParaRPr lang="en-IN"/>
        </a:p>
      </dgm:t>
    </dgm:pt>
    <dgm:pt modelId="{0922DC61-C8D1-42E6-8CAC-4FE76791C78F}" type="sibTrans" cxnId="{0E37D42E-F369-454D-9950-8CDDAE3FB73B}">
      <dgm:prSet/>
      <dgm:spPr/>
      <dgm:t>
        <a:bodyPr/>
        <a:lstStyle/>
        <a:p>
          <a:endParaRPr lang="en-IN"/>
        </a:p>
      </dgm:t>
    </dgm:pt>
    <dgm:pt modelId="{A4202191-D032-4CF9-99DA-D49ECB32D2B5}">
      <dgm:prSet phldrT="[Text]" custT="1"/>
      <dgm:spPr>
        <a:solidFill>
          <a:srgbClr val="92D050"/>
        </a:solidFill>
      </dgm:spPr>
      <dgm:t>
        <a:bodyPr/>
        <a:lstStyle/>
        <a:p>
          <a:r>
            <a:rPr lang="en-IN" sz="1600"/>
            <a:t>Fourier</a:t>
          </a:r>
          <a:r>
            <a:rPr lang="en-IN" sz="1800"/>
            <a:t> </a:t>
          </a:r>
          <a:r>
            <a:rPr lang="en-IN" sz="1600"/>
            <a:t>Transform</a:t>
          </a:r>
        </a:p>
      </dgm:t>
    </dgm:pt>
    <dgm:pt modelId="{6B49F96D-1DCF-4500-BA44-DABC42B4672D}" type="parTrans" cxnId="{C9F73010-8694-4319-B1F2-74B58EE5B6CB}">
      <dgm:prSet/>
      <dgm:spPr/>
      <dgm:t>
        <a:bodyPr/>
        <a:lstStyle/>
        <a:p>
          <a:endParaRPr lang="en-IN"/>
        </a:p>
      </dgm:t>
    </dgm:pt>
    <dgm:pt modelId="{5944BF2E-11C5-46EB-9D8D-56CFC3F23AF7}" type="sibTrans" cxnId="{C9F73010-8694-4319-B1F2-74B58EE5B6CB}">
      <dgm:prSet/>
      <dgm:spPr/>
      <dgm:t>
        <a:bodyPr/>
        <a:lstStyle/>
        <a:p>
          <a:endParaRPr lang="en-IN"/>
        </a:p>
      </dgm:t>
    </dgm:pt>
    <dgm:pt modelId="{2CDA3B8D-11EF-4702-8364-85AD058B0B92}">
      <dgm:prSet phldrT="[Text]" custT="1"/>
      <dgm:spPr>
        <a:solidFill>
          <a:srgbClr val="92D050"/>
        </a:solidFill>
      </dgm:spPr>
      <dgm:t>
        <a:bodyPr/>
        <a:lstStyle/>
        <a:p>
          <a:r>
            <a:rPr lang="en-IN" sz="1600"/>
            <a:t>Wavelet Transform</a:t>
          </a:r>
        </a:p>
      </dgm:t>
    </dgm:pt>
    <dgm:pt modelId="{4C09D55C-7AF8-4123-AFEA-217C9BD59894}" type="parTrans" cxnId="{E9AE0103-A74F-4343-A1B9-D53B1978C785}">
      <dgm:prSet/>
      <dgm:spPr/>
      <dgm:t>
        <a:bodyPr/>
        <a:lstStyle/>
        <a:p>
          <a:endParaRPr lang="en-IN"/>
        </a:p>
      </dgm:t>
    </dgm:pt>
    <dgm:pt modelId="{BFD042E1-36EE-40D3-AE37-433C38ED1B46}" type="sibTrans" cxnId="{E9AE0103-A74F-4343-A1B9-D53B1978C785}">
      <dgm:prSet/>
      <dgm:spPr/>
      <dgm:t>
        <a:bodyPr/>
        <a:lstStyle/>
        <a:p>
          <a:endParaRPr lang="en-IN"/>
        </a:p>
      </dgm:t>
    </dgm:pt>
    <dgm:pt modelId="{E8A8775E-7FE7-4707-80A6-428B97E318E4}">
      <dgm:prSet custT="1"/>
      <dgm:spPr/>
      <dgm:t>
        <a:bodyPr/>
        <a:lstStyle/>
        <a:p>
          <a:r>
            <a:rPr lang="en-IN" sz="1600"/>
            <a:t>LPF</a:t>
          </a:r>
        </a:p>
      </dgm:t>
    </dgm:pt>
    <dgm:pt modelId="{94B08F36-4ED0-4B95-BA2B-42AE30316435}" type="parTrans" cxnId="{EF19A6EB-D401-4554-9997-8E07A62DC04A}">
      <dgm:prSet/>
      <dgm:spPr/>
      <dgm:t>
        <a:bodyPr/>
        <a:lstStyle/>
        <a:p>
          <a:endParaRPr lang="en-IN"/>
        </a:p>
      </dgm:t>
    </dgm:pt>
    <dgm:pt modelId="{51B0D75C-4A43-49AB-B069-2F44420DEBD4}" type="sibTrans" cxnId="{EF19A6EB-D401-4554-9997-8E07A62DC04A}">
      <dgm:prSet/>
      <dgm:spPr/>
      <dgm:t>
        <a:bodyPr/>
        <a:lstStyle/>
        <a:p>
          <a:endParaRPr lang="en-IN"/>
        </a:p>
      </dgm:t>
    </dgm:pt>
    <dgm:pt modelId="{9E8B045E-ECE8-4B85-ACA5-92416D93B9AF}">
      <dgm:prSet custT="1"/>
      <dgm:spPr/>
      <dgm:t>
        <a:bodyPr/>
        <a:lstStyle/>
        <a:p>
          <a:r>
            <a:rPr lang="en-IN" sz="1600"/>
            <a:t>HPF</a:t>
          </a:r>
        </a:p>
      </dgm:t>
    </dgm:pt>
    <dgm:pt modelId="{7B5B44FD-8821-412E-9515-3EE09171DE65}" type="parTrans" cxnId="{DB597D75-7A47-4CCC-944F-DFE14D00BBC1}">
      <dgm:prSet/>
      <dgm:spPr/>
      <dgm:t>
        <a:bodyPr/>
        <a:lstStyle/>
        <a:p>
          <a:endParaRPr lang="en-IN"/>
        </a:p>
      </dgm:t>
    </dgm:pt>
    <dgm:pt modelId="{04E1286E-4E92-4C37-A367-71C3B304B9A1}" type="sibTrans" cxnId="{DB597D75-7A47-4CCC-944F-DFE14D00BBC1}">
      <dgm:prSet/>
      <dgm:spPr/>
      <dgm:t>
        <a:bodyPr/>
        <a:lstStyle/>
        <a:p>
          <a:endParaRPr lang="en-IN"/>
        </a:p>
      </dgm:t>
    </dgm:pt>
    <dgm:pt modelId="{F22C602D-62D1-4BD3-8DC8-86AB1C507361}">
      <dgm:prSet custT="1"/>
      <dgm:spPr/>
      <dgm:t>
        <a:bodyPr/>
        <a:lstStyle/>
        <a:p>
          <a:r>
            <a:rPr lang="en-IN" sz="1600"/>
            <a:t>LPF</a:t>
          </a:r>
        </a:p>
      </dgm:t>
    </dgm:pt>
    <dgm:pt modelId="{3356F152-5E22-41BB-A402-440A9598331D}" type="parTrans" cxnId="{BC6743DE-3AD6-4337-937C-D61FE375B6D1}">
      <dgm:prSet/>
      <dgm:spPr/>
      <dgm:t>
        <a:bodyPr/>
        <a:lstStyle/>
        <a:p>
          <a:endParaRPr lang="en-IN"/>
        </a:p>
      </dgm:t>
    </dgm:pt>
    <dgm:pt modelId="{B9BE24C1-BDC7-4D72-9688-2F216E81D076}" type="sibTrans" cxnId="{BC6743DE-3AD6-4337-937C-D61FE375B6D1}">
      <dgm:prSet/>
      <dgm:spPr/>
      <dgm:t>
        <a:bodyPr/>
        <a:lstStyle/>
        <a:p>
          <a:endParaRPr lang="en-IN"/>
        </a:p>
      </dgm:t>
    </dgm:pt>
    <dgm:pt modelId="{65422463-4703-4475-8F87-F09F526B5AE6}">
      <dgm:prSet custT="1"/>
      <dgm:spPr/>
      <dgm:t>
        <a:bodyPr/>
        <a:lstStyle/>
        <a:p>
          <a:r>
            <a:rPr lang="en-IN" sz="1600"/>
            <a:t>HPF</a:t>
          </a:r>
        </a:p>
      </dgm:t>
    </dgm:pt>
    <dgm:pt modelId="{758FC754-144B-4FDC-B2CD-E37F2D33E4E8}" type="parTrans" cxnId="{7C3E29CC-92DD-441B-A6E9-AE328DC7EC78}">
      <dgm:prSet/>
      <dgm:spPr/>
      <dgm:t>
        <a:bodyPr/>
        <a:lstStyle/>
        <a:p>
          <a:endParaRPr lang="en-IN"/>
        </a:p>
      </dgm:t>
    </dgm:pt>
    <dgm:pt modelId="{52D19D16-EE2E-45F9-9F9F-34A1CFBA27C7}" type="sibTrans" cxnId="{7C3E29CC-92DD-441B-A6E9-AE328DC7EC78}">
      <dgm:prSet/>
      <dgm:spPr/>
      <dgm:t>
        <a:bodyPr/>
        <a:lstStyle/>
        <a:p>
          <a:endParaRPr lang="en-IN"/>
        </a:p>
      </dgm:t>
    </dgm:pt>
    <dgm:pt modelId="{F27C86BB-EE86-48B8-9F3F-362F1B330A69}" type="pres">
      <dgm:prSet presAssocID="{8E2B381B-90C6-4B30-BFE5-19A46E213B6A}" presName="Name0" presStyleCnt="0">
        <dgm:presLayoutVars>
          <dgm:chPref val="1"/>
          <dgm:dir/>
          <dgm:animOne val="branch"/>
          <dgm:animLvl val="lvl"/>
          <dgm:resizeHandles val="exact"/>
        </dgm:presLayoutVars>
      </dgm:prSet>
      <dgm:spPr/>
      <dgm:t>
        <a:bodyPr/>
        <a:lstStyle/>
        <a:p>
          <a:endParaRPr lang="en-IN"/>
        </a:p>
      </dgm:t>
    </dgm:pt>
    <dgm:pt modelId="{5E10002D-E719-42D8-A538-A82F0E1F579F}" type="pres">
      <dgm:prSet presAssocID="{366E58EA-B661-4715-A79D-405BBB7F0D13}" presName="root1" presStyleCnt="0"/>
      <dgm:spPr/>
    </dgm:pt>
    <dgm:pt modelId="{784A72D5-41CC-4578-8B7F-CC2C49087FAA}" type="pres">
      <dgm:prSet presAssocID="{366E58EA-B661-4715-A79D-405BBB7F0D13}" presName="LevelOneTextNode" presStyleLbl="node0" presStyleIdx="0" presStyleCnt="1" custScaleX="264051" custScaleY="111185" custLinFactX="-42400" custLinFactNeighborX="-100000" custLinFactNeighborY="60">
        <dgm:presLayoutVars>
          <dgm:chPref val="3"/>
        </dgm:presLayoutVars>
      </dgm:prSet>
      <dgm:spPr/>
      <dgm:t>
        <a:bodyPr/>
        <a:lstStyle/>
        <a:p>
          <a:endParaRPr lang="en-IN"/>
        </a:p>
      </dgm:t>
    </dgm:pt>
    <dgm:pt modelId="{1DD01F6F-711F-4B07-A0CA-2BCCFF866D9B}" type="pres">
      <dgm:prSet presAssocID="{366E58EA-B661-4715-A79D-405BBB7F0D13}" presName="level2hierChild" presStyleCnt="0"/>
      <dgm:spPr/>
    </dgm:pt>
    <dgm:pt modelId="{58CBA4AD-019F-4466-A93F-8D8A0F0217A5}" type="pres">
      <dgm:prSet presAssocID="{6B49F96D-1DCF-4500-BA44-DABC42B4672D}" presName="conn2-1" presStyleLbl="parChTrans1D2" presStyleIdx="0" presStyleCnt="2"/>
      <dgm:spPr/>
      <dgm:t>
        <a:bodyPr/>
        <a:lstStyle/>
        <a:p>
          <a:endParaRPr lang="en-IN"/>
        </a:p>
      </dgm:t>
    </dgm:pt>
    <dgm:pt modelId="{D9339E67-F7ED-4978-9741-330A24BA6D78}" type="pres">
      <dgm:prSet presAssocID="{6B49F96D-1DCF-4500-BA44-DABC42B4672D}" presName="connTx" presStyleLbl="parChTrans1D2" presStyleIdx="0" presStyleCnt="2"/>
      <dgm:spPr/>
      <dgm:t>
        <a:bodyPr/>
        <a:lstStyle/>
        <a:p>
          <a:endParaRPr lang="en-IN"/>
        </a:p>
      </dgm:t>
    </dgm:pt>
    <dgm:pt modelId="{C2F4C412-0371-4D1D-860D-980C3A62D6EB}" type="pres">
      <dgm:prSet presAssocID="{A4202191-D032-4CF9-99DA-D49ECB32D2B5}" presName="root2" presStyleCnt="0"/>
      <dgm:spPr/>
    </dgm:pt>
    <dgm:pt modelId="{CE8836D0-97F5-4DF5-AC1E-6F6FCFB00C41}" type="pres">
      <dgm:prSet presAssocID="{A4202191-D032-4CF9-99DA-D49ECB32D2B5}" presName="LevelTwoTextNode" presStyleLbl="node2" presStyleIdx="0" presStyleCnt="2" custScaleY="206400" custLinFactNeighborX="2497" custLinFactNeighborY="-17618">
        <dgm:presLayoutVars>
          <dgm:chPref val="3"/>
        </dgm:presLayoutVars>
      </dgm:prSet>
      <dgm:spPr/>
      <dgm:t>
        <a:bodyPr/>
        <a:lstStyle/>
        <a:p>
          <a:endParaRPr lang="en-IN"/>
        </a:p>
      </dgm:t>
    </dgm:pt>
    <dgm:pt modelId="{919D2D2C-1292-4A17-A40E-26273C91FA38}" type="pres">
      <dgm:prSet presAssocID="{A4202191-D032-4CF9-99DA-D49ECB32D2B5}" presName="level3hierChild" presStyleCnt="0"/>
      <dgm:spPr/>
    </dgm:pt>
    <dgm:pt modelId="{18F9FD6C-97F7-4C12-8DBF-5F0C88A96B73}" type="pres">
      <dgm:prSet presAssocID="{94B08F36-4ED0-4B95-BA2B-42AE30316435}" presName="conn2-1" presStyleLbl="parChTrans1D3" presStyleIdx="0" presStyleCnt="4"/>
      <dgm:spPr/>
      <dgm:t>
        <a:bodyPr/>
        <a:lstStyle/>
        <a:p>
          <a:endParaRPr lang="en-IN"/>
        </a:p>
      </dgm:t>
    </dgm:pt>
    <dgm:pt modelId="{106E9B84-0CC6-42E9-9B1A-A01EBB0363E1}" type="pres">
      <dgm:prSet presAssocID="{94B08F36-4ED0-4B95-BA2B-42AE30316435}" presName="connTx" presStyleLbl="parChTrans1D3" presStyleIdx="0" presStyleCnt="4"/>
      <dgm:spPr/>
      <dgm:t>
        <a:bodyPr/>
        <a:lstStyle/>
        <a:p>
          <a:endParaRPr lang="en-IN"/>
        </a:p>
      </dgm:t>
    </dgm:pt>
    <dgm:pt modelId="{9FDCC110-72D7-446A-A4A6-C91B00BDD02F}" type="pres">
      <dgm:prSet presAssocID="{E8A8775E-7FE7-4707-80A6-428B97E318E4}" presName="root2" presStyleCnt="0"/>
      <dgm:spPr/>
    </dgm:pt>
    <dgm:pt modelId="{14C5DF7B-F5AD-4678-BE0E-79042DBB9735}" type="pres">
      <dgm:prSet presAssocID="{E8A8775E-7FE7-4707-80A6-428B97E318E4}" presName="LevelTwoTextNode" presStyleLbl="node3" presStyleIdx="0" presStyleCnt="4" custScaleX="76805" custScaleY="112221" custLinFactNeighborX="-5044" custLinFactNeighborY="-49244">
        <dgm:presLayoutVars>
          <dgm:chPref val="3"/>
        </dgm:presLayoutVars>
      </dgm:prSet>
      <dgm:spPr/>
      <dgm:t>
        <a:bodyPr/>
        <a:lstStyle/>
        <a:p>
          <a:endParaRPr lang="en-IN"/>
        </a:p>
      </dgm:t>
    </dgm:pt>
    <dgm:pt modelId="{64C3E047-01E1-44F6-BD75-D9AE33C3531E}" type="pres">
      <dgm:prSet presAssocID="{E8A8775E-7FE7-4707-80A6-428B97E318E4}" presName="level3hierChild" presStyleCnt="0"/>
      <dgm:spPr/>
    </dgm:pt>
    <dgm:pt modelId="{678D2BB5-4DB0-485E-9E56-BF044CBA8835}" type="pres">
      <dgm:prSet presAssocID="{7B5B44FD-8821-412E-9515-3EE09171DE65}" presName="conn2-1" presStyleLbl="parChTrans1D3" presStyleIdx="1" presStyleCnt="4"/>
      <dgm:spPr/>
      <dgm:t>
        <a:bodyPr/>
        <a:lstStyle/>
        <a:p>
          <a:endParaRPr lang="en-IN"/>
        </a:p>
      </dgm:t>
    </dgm:pt>
    <dgm:pt modelId="{D4178E8D-BBB4-47B0-9059-3B84BC0EA6F5}" type="pres">
      <dgm:prSet presAssocID="{7B5B44FD-8821-412E-9515-3EE09171DE65}" presName="connTx" presStyleLbl="parChTrans1D3" presStyleIdx="1" presStyleCnt="4"/>
      <dgm:spPr/>
      <dgm:t>
        <a:bodyPr/>
        <a:lstStyle/>
        <a:p>
          <a:endParaRPr lang="en-IN"/>
        </a:p>
      </dgm:t>
    </dgm:pt>
    <dgm:pt modelId="{E84CDBAB-D3E2-4B68-B7CB-9E388C284189}" type="pres">
      <dgm:prSet presAssocID="{9E8B045E-ECE8-4B85-ACA5-92416D93B9AF}" presName="root2" presStyleCnt="0"/>
      <dgm:spPr/>
    </dgm:pt>
    <dgm:pt modelId="{8232B331-0936-4EA9-B8C6-0F34E4734C91}" type="pres">
      <dgm:prSet presAssocID="{9E8B045E-ECE8-4B85-ACA5-92416D93B9AF}" presName="LevelTwoTextNode" presStyleLbl="node3" presStyleIdx="1" presStyleCnt="4" custScaleX="75908" custScaleY="118771" custLinFactNeighborX="-4113" custLinFactNeighborY="6614">
        <dgm:presLayoutVars>
          <dgm:chPref val="3"/>
        </dgm:presLayoutVars>
      </dgm:prSet>
      <dgm:spPr/>
      <dgm:t>
        <a:bodyPr/>
        <a:lstStyle/>
        <a:p>
          <a:endParaRPr lang="en-IN"/>
        </a:p>
      </dgm:t>
    </dgm:pt>
    <dgm:pt modelId="{BE3AA87D-19A5-457A-9272-20731AB215B2}" type="pres">
      <dgm:prSet presAssocID="{9E8B045E-ECE8-4B85-ACA5-92416D93B9AF}" presName="level3hierChild" presStyleCnt="0"/>
      <dgm:spPr/>
    </dgm:pt>
    <dgm:pt modelId="{F19313A8-B34E-438E-AC20-195CBEAEABEA}" type="pres">
      <dgm:prSet presAssocID="{4C09D55C-7AF8-4123-AFEA-217C9BD59894}" presName="conn2-1" presStyleLbl="parChTrans1D2" presStyleIdx="1" presStyleCnt="2"/>
      <dgm:spPr/>
      <dgm:t>
        <a:bodyPr/>
        <a:lstStyle/>
        <a:p>
          <a:endParaRPr lang="en-IN"/>
        </a:p>
      </dgm:t>
    </dgm:pt>
    <dgm:pt modelId="{27EF0F0E-7EB3-41FB-B389-3F5B057CEE95}" type="pres">
      <dgm:prSet presAssocID="{4C09D55C-7AF8-4123-AFEA-217C9BD59894}" presName="connTx" presStyleLbl="parChTrans1D2" presStyleIdx="1" presStyleCnt="2"/>
      <dgm:spPr/>
      <dgm:t>
        <a:bodyPr/>
        <a:lstStyle/>
        <a:p>
          <a:endParaRPr lang="en-IN"/>
        </a:p>
      </dgm:t>
    </dgm:pt>
    <dgm:pt modelId="{FD4B2C0C-580D-45F1-8549-5F9B60C2AA2F}" type="pres">
      <dgm:prSet presAssocID="{2CDA3B8D-11EF-4702-8364-85AD058B0B92}" presName="root2" presStyleCnt="0"/>
      <dgm:spPr/>
    </dgm:pt>
    <dgm:pt modelId="{D16D4937-2FCC-48EB-A26F-B41B8630BE4E}" type="pres">
      <dgm:prSet presAssocID="{2CDA3B8D-11EF-4702-8364-85AD058B0B92}" presName="LevelTwoTextNode" presStyleLbl="node2" presStyleIdx="1" presStyleCnt="2" custScaleY="206905" custLinFactNeighborX="2443" custLinFactNeighborY="31281">
        <dgm:presLayoutVars>
          <dgm:chPref val="3"/>
        </dgm:presLayoutVars>
      </dgm:prSet>
      <dgm:spPr/>
      <dgm:t>
        <a:bodyPr/>
        <a:lstStyle/>
        <a:p>
          <a:endParaRPr lang="en-IN"/>
        </a:p>
      </dgm:t>
    </dgm:pt>
    <dgm:pt modelId="{D91AA389-E41B-48A7-9D3B-68F06BAF54B0}" type="pres">
      <dgm:prSet presAssocID="{2CDA3B8D-11EF-4702-8364-85AD058B0B92}" presName="level3hierChild" presStyleCnt="0"/>
      <dgm:spPr/>
    </dgm:pt>
    <dgm:pt modelId="{411D31A4-4FB6-4596-AD87-B79429DAE8D1}" type="pres">
      <dgm:prSet presAssocID="{3356F152-5E22-41BB-A402-440A9598331D}" presName="conn2-1" presStyleLbl="parChTrans1D3" presStyleIdx="2" presStyleCnt="4"/>
      <dgm:spPr/>
      <dgm:t>
        <a:bodyPr/>
        <a:lstStyle/>
        <a:p>
          <a:endParaRPr lang="en-IN"/>
        </a:p>
      </dgm:t>
    </dgm:pt>
    <dgm:pt modelId="{23AFA86D-0D66-41D3-96CE-4480D44CF605}" type="pres">
      <dgm:prSet presAssocID="{3356F152-5E22-41BB-A402-440A9598331D}" presName="connTx" presStyleLbl="parChTrans1D3" presStyleIdx="2" presStyleCnt="4"/>
      <dgm:spPr/>
      <dgm:t>
        <a:bodyPr/>
        <a:lstStyle/>
        <a:p>
          <a:endParaRPr lang="en-IN"/>
        </a:p>
      </dgm:t>
    </dgm:pt>
    <dgm:pt modelId="{35E35A0D-DB49-4B3A-BA45-56648BD2E819}" type="pres">
      <dgm:prSet presAssocID="{F22C602D-62D1-4BD3-8DC8-86AB1C507361}" presName="root2" presStyleCnt="0"/>
      <dgm:spPr/>
    </dgm:pt>
    <dgm:pt modelId="{BF7749B1-D71A-44C0-B4AC-8A9B6205154B}" type="pres">
      <dgm:prSet presAssocID="{F22C602D-62D1-4BD3-8DC8-86AB1C507361}" presName="LevelTwoTextNode" presStyleLbl="node3" presStyleIdx="2" presStyleCnt="4" custScaleX="76143" custScaleY="107607" custLinFactNeighborX="-2902">
        <dgm:presLayoutVars>
          <dgm:chPref val="3"/>
        </dgm:presLayoutVars>
      </dgm:prSet>
      <dgm:spPr/>
      <dgm:t>
        <a:bodyPr/>
        <a:lstStyle/>
        <a:p>
          <a:endParaRPr lang="en-IN"/>
        </a:p>
      </dgm:t>
    </dgm:pt>
    <dgm:pt modelId="{1AA246E5-059F-43C7-B4AE-C1A7DA9424EB}" type="pres">
      <dgm:prSet presAssocID="{F22C602D-62D1-4BD3-8DC8-86AB1C507361}" presName="level3hierChild" presStyleCnt="0"/>
      <dgm:spPr/>
    </dgm:pt>
    <dgm:pt modelId="{19A76FBB-B55E-4025-B0A1-D754380F7BDE}" type="pres">
      <dgm:prSet presAssocID="{758FC754-144B-4FDC-B2CD-E37F2D33E4E8}" presName="conn2-1" presStyleLbl="parChTrans1D3" presStyleIdx="3" presStyleCnt="4"/>
      <dgm:spPr/>
      <dgm:t>
        <a:bodyPr/>
        <a:lstStyle/>
        <a:p>
          <a:endParaRPr lang="en-IN"/>
        </a:p>
      </dgm:t>
    </dgm:pt>
    <dgm:pt modelId="{A27FB082-7DA7-41DB-A793-7F5605F59105}" type="pres">
      <dgm:prSet presAssocID="{758FC754-144B-4FDC-B2CD-E37F2D33E4E8}" presName="connTx" presStyleLbl="parChTrans1D3" presStyleIdx="3" presStyleCnt="4"/>
      <dgm:spPr/>
      <dgm:t>
        <a:bodyPr/>
        <a:lstStyle/>
        <a:p>
          <a:endParaRPr lang="en-IN"/>
        </a:p>
      </dgm:t>
    </dgm:pt>
    <dgm:pt modelId="{EEA819A3-4173-4E43-BEF1-B7BF70647DF6}" type="pres">
      <dgm:prSet presAssocID="{65422463-4703-4475-8F87-F09F526B5AE6}" presName="root2" presStyleCnt="0"/>
      <dgm:spPr/>
    </dgm:pt>
    <dgm:pt modelId="{53DCB9D2-A260-48DF-B426-B173ACA2AF86}" type="pres">
      <dgm:prSet presAssocID="{65422463-4703-4475-8F87-F09F526B5AE6}" presName="LevelTwoTextNode" presStyleLbl="node3" presStyleIdx="3" presStyleCnt="4" custScaleX="75253" custScaleY="106024" custLinFactY="4711" custLinFactNeighborX="-2902" custLinFactNeighborY="100000">
        <dgm:presLayoutVars>
          <dgm:chPref val="3"/>
        </dgm:presLayoutVars>
      </dgm:prSet>
      <dgm:spPr/>
      <dgm:t>
        <a:bodyPr/>
        <a:lstStyle/>
        <a:p>
          <a:endParaRPr lang="en-IN"/>
        </a:p>
      </dgm:t>
    </dgm:pt>
    <dgm:pt modelId="{2C6E8433-AC5B-431A-9255-EF5196EAE3C3}" type="pres">
      <dgm:prSet presAssocID="{65422463-4703-4475-8F87-F09F526B5AE6}" presName="level3hierChild" presStyleCnt="0"/>
      <dgm:spPr/>
    </dgm:pt>
  </dgm:ptLst>
  <dgm:cxnLst>
    <dgm:cxn modelId="{DB597D75-7A47-4CCC-944F-DFE14D00BBC1}" srcId="{A4202191-D032-4CF9-99DA-D49ECB32D2B5}" destId="{9E8B045E-ECE8-4B85-ACA5-92416D93B9AF}" srcOrd="1" destOrd="0" parTransId="{7B5B44FD-8821-412E-9515-3EE09171DE65}" sibTransId="{04E1286E-4E92-4C37-A367-71C3B304B9A1}"/>
    <dgm:cxn modelId="{D2329E33-C698-4E40-90DA-6B8F2F0E6AD0}" type="presOf" srcId="{8E2B381B-90C6-4B30-BFE5-19A46E213B6A}" destId="{F27C86BB-EE86-48B8-9F3F-362F1B330A69}" srcOrd="0" destOrd="0" presId="urn:microsoft.com/office/officeart/2008/layout/HorizontalMultiLevelHierarchy"/>
    <dgm:cxn modelId="{2543C914-50B1-4E3F-B617-2F95B3D73FE3}" type="presOf" srcId="{4C09D55C-7AF8-4123-AFEA-217C9BD59894}" destId="{F19313A8-B34E-438E-AC20-195CBEAEABEA}" srcOrd="0" destOrd="0" presId="urn:microsoft.com/office/officeart/2008/layout/HorizontalMultiLevelHierarchy"/>
    <dgm:cxn modelId="{88A48498-B5E3-44A4-AC64-D2D2788F6120}" type="presOf" srcId="{E8A8775E-7FE7-4707-80A6-428B97E318E4}" destId="{14C5DF7B-F5AD-4678-BE0E-79042DBB9735}" srcOrd="0" destOrd="0" presId="urn:microsoft.com/office/officeart/2008/layout/HorizontalMultiLevelHierarchy"/>
    <dgm:cxn modelId="{B79D9270-5414-4C2D-AB21-0A88B9C8EB4E}" type="presOf" srcId="{3356F152-5E22-41BB-A402-440A9598331D}" destId="{411D31A4-4FB6-4596-AD87-B79429DAE8D1}" srcOrd="0" destOrd="0" presId="urn:microsoft.com/office/officeart/2008/layout/HorizontalMultiLevelHierarchy"/>
    <dgm:cxn modelId="{EF19A6EB-D401-4554-9997-8E07A62DC04A}" srcId="{A4202191-D032-4CF9-99DA-D49ECB32D2B5}" destId="{E8A8775E-7FE7-4707-80A6-428B97E318E4}" srcOrd="0" destOrd="0" parTransId="{94B08F36-4ED0-4B95-BA2B-42AE30316435}" sibTransId="{51B0D75C-4A43-49AB-B069-2F44420DEBD4}"/>
    <dgm:cxn modelId="{05AF58A9-F609-4CC1-89F6-F2AAD227EC66}" type="presOf" srcId="{65422463-4703-4475-8F87-F09F526B5AE6}" destId="{53DCB9D2-A260-48DF-B426-B173ACA2AF86}" srcOrd="0" destOrd="0" presId="urn:microsoft.com/office/officeart/2008/layout/HorizontalMultiLevelHierarchy"/>
    <dgm:cxn modelId="{B20DE689-9B55-4AE0-8569-E77B6B84FA2A}" type="presOf" srcId="{A4202191-D032-4CF9-99DA-D49ECB32D2B5}" destId="{CE8836D0-97F5-4DF5-AC1E-6F6FCFB00C41}" srcOrd="0" destOrd="0" presId="urn:microsoft.com/office/officeart/2008/layout/HorizontalMultiLevelHierarchy"/>
    <dgm:cxn modelId="{69F8330A-364F-4713-BAEB-212E8093BDDB}" type="presOf" srcId="{2CDA3B8D-11EF-4702-8364-85AD058B0B92}" destId="{D16D4937-2FCC-48EB-A26F-B41B8630BE4E}" srcOrd="0" destOrd="0" presId="urn:microsoft.com/office/officeart/2008/layout/HorizontalMultiLevelHierarchy"/>
    <dgm:cxn modelId="{52032154-4621-4D76-8C62-0C48D31C0308}" type="presOf" srcId="{F22C602D-62D1-4BD3-8DC8-86AB1C507361}" destId="{BF7749B1-D71A-44C0-B4AC-8A9B6205154B}" srcOrd="0" destOrd="0" presId="urn:microsoft.com/office/officeart/2008/layout/HorizontalMultiLevelHierarchy"/>
    <dgm:cxn modelId="{666D7336-CEA1-4009-9E8F-7C7B02C23631}" type="presOf" srcId="{7B5B44FD-8821-412E-9515-3EE09171DE65}" destId="{678D2BB5-4DB0-485E-9E56-BF044CBA8835}" srcOrd="0" destOrd="0" presId="urn:microsoft.com/office/officeart/2008/layout/HorizontalMultiLevelHierarchy"/>
    <dgm:cxn modelId="{E9AE0103-A74F-4343-A1B9-D53B1978C785}" srcId="{366E58EA-B661-4715-A79D-405BBB7F0D13}" destId="{2CDA3B8D-11EF-4702-8364-85AD058B0B92}" srcOrd="1" destOrd="0" parTransId="{4C09D55C-7AF8-4123-AFEA-217C9BD59894}" sibTransId="{BFD042E1-36EE-40D3-AE37-433C38ED1B46}"/>
    <dgm:cxn modelId="{74DAD6CC-C615-4D68-97B9-64159FF52EEF}" type="presOf" srcId="{3356F152-5E22-41BB-A402-440A9598331D}" destId="{23AFA86D-0D66-41D3-96CE-4480D44CF605}" srcOrd="1" destOrd="0" presId="urn:microsoft.com/office/officeart/2008/layout/HorizontalMultiLevelHierarchy"/>
    <dgm:cxn modelId="{4ECFE706-A78F-42EB-A66B-04FF3F6A238E}" type="presOf" srcId="{6B49F96D-1DCF-4500-BA44-DABC42B4672D}" destId="{58CBA4AD-019F-4466-A93F-8D8A0F0217A5}" srcOrd="0" destOrd="0" presId="urn:microsoft.com/office/officeart/2008/layout/HorizontalMultiLevelHierarchy"/>
    <dgm:cxn modelId="{FBDF8711-7876-4E65-BFDB-3964AE7A37D0}" type="presOf" srcId="{94B08F36-4ED0-4B95-BA2B-42AE30316435}" destId="{18F9FD6C-97F7-4C12-8DBF-5F0C88A96B73}" srcOrd="0" destOrd="0" presId="urn:microsoft.com/office/officeart/2008/layout/HorizontalMultiLevelHierarchy"/>
    <dgm:cxn modelId="{7331464E-38D6-4792-9F9B-F76370AF635F}" type="presOf" srcId="{366E58EA-B661-4715-A79D-405BBB7F0D13}" destId="{784A72D5-41CC-4578-8B7F-CC2C49087FAA}" srcOrd="0" destOrd="0" presId="urn:microsoft.com/office/officeart/2008/layout/HorizontalMultiLevelHierarchy"/>
    <dgm:cxn modelId="{4BB77CF7-0649-4B64-BC7B-086A4EFEF681}" type="presOf" srcId="{758FC754-144B-4FDC-B2CD-E37F2D33E4E8}" destId="{19A76FBB-B55E-4025-B0A1-D754380F7BDE}" srcOrd="0" destOrd="0" presId="urn:microsoft.com/office/officeart/2008/layout/HorizontalMultiLevelHierarchy"/>
    <dgm:cxn modelId="{7C3E29CC-92DD-441B-A6E9-AE328DC7EC78}" srcId="{2CDA3B8D-11EF-4702-8364-85AD058B0B92}" destId="{65422463-4703-4475-8F87-F09F526B5AE6}" srcOrd="1" destOrd="0" parTransId="{758FC754-144B-4FDC-B2CD-E37F2D33E4E8}" sibTransId="{52D19D16-EE2E-45F9-9F9F-34A1CFBA27C7}"/>
    <dgm:cxn modelId="{7DB98E32-5764-47D9-AEE8-4D0B294BC551}" type="presOf" srcId="{758FC754-144B-4FDC-B2CD-E37F2D33E4E8}" destId="{A27FB082-7DA7-41DB-A793-7F5605F59105}" srcOrd="1" destOrd="0" presId="urn:microsoft.com/office/officeart/2008/layout/HorizontalMultiLevelHierarchy"/>
    <dgm:cxn modelId="{BC6743DE-3AD6-4337-937C-D61FE375B6D1}" srcId="{2CDA3B8D-11EF-4702-8364-85AD058B0B92}" destId="{F22C602D-62D1-4BD3-8DC8-86AB1C507361}" srcOrd="0" destOrd="0" parTransId="{3356F152-5E22-41BB-A402-440A9598331D}" sibTransId="{B9BE24C1-BDC7-4D72-9688-2F216E81D076}"/>
    <dgm:cxn modelId="{A2AFE2DB-EB48-4522-976B-254BF7578D13}" type="presOf" srcId="{9E8B045E-ECE8-4B85-ACA5-92416D93B9AF}" destId="{8232B331-0936-4EA9-B8C6-0F34E4734C91}" srcOrd="0" destOrd="0" presId="urn:microsoft.com/office/officeart/2008/layout/HorizontalMultiLevelHierarchy"/>
    <dgm:cxn modelId="{8FB9FE11-A0E7-403E-ADC2-676D083AD3B4}" type="presOf" srcId="{4C09D55C-7AF8-4123-AFEA-217C9BD59894}" destId="{27EF0F0E-7EB3-41FB-B389-3F5B057CEE95}" srcOrd="1" destOrd="0" presId="urn:microsoft.com/office/officeart/2008/layout/HorizontalMultiLevelHierarchy"/>
    <dgm:cxn modelId="{0E37D42E-F369-454D-9950-8CDDAE3FB73B}" srcId="{8E2B381B-90C6-4B30-BFE5-19A46E213B6A}" destId="{366E58EA-B661-4715-A79D-405BBB7F0D13}" srcOrd="0" destOrd="0" parTransId="{42E1119C-7CDE-4910-B9B3-A75F5677FCCE}" sibTransId="{0922DC61-C8D1-42E6-8CAC-4FE76791C78F}"/>
    <dgm:cxn modelId="{2CB9CF32-8205-4A46-A86B-5B6F9E265D09}" type="presOf" srcId="{6B49F96D-1DCF-4500-BA44-DABC42B4672D}" destId="{D9339E67-F7ED-4978-9741-330A24BA6D78}" srcOrd="1" destOrd="0" presId="urn:microsoft.com/office/officeart/2008/layout/HorizontalMultiLevelHierarchy"/>
    <dgm:cxn modelId="{EE6498E0-7F60-47EE-982E-50E026EADDB9}" type="presOf" srcId="{7B5B44FD-8821-412E-9515-3EE09171DE65}" destId="{D4178E8D-BBB4-47B0-9059-3B84BC0EA6F5}" srcOrd="1" destOrd="0" presId="urn:microsoft.com/office/officeart/2008/layout/HorizontalMultiLevelHierarchy"/>
    <dgm:cxn modelId="{C9F73010-8694-4319-B1F2-74B58EE5B6CB}" srcId="{366E58EA-B661-4715-A79D-405BBB7F0D13}" destId="{A4202191-D032-4CF9-99DA-D49ECB32D2B5}" srcOrd="0" destOrd="0" parTransId="{6B49F96D-1DCF-4500-BA44-DABC42B4672D}" sibTransId="{5944BF2E-11C5-46EB-9D8D-56CFC3F23AF7}"/>
    <dgm:cxn modelId="{4911A07B-51EB-4DEF-A120-DB1C423EF059}" type="presOf" srcId="{94B08F36-4ED0-4B95-BA2B-42AE30316435}" destId="{106E9B84-0CC6-42E9-9B1A-A01EBB0363E1}" srcOrd="1" destOrd="0" presId="urn:microsoft.com/office/officeart/2008/layout/HorizontalMultiLevelHierarchy"/>
    <dgm:cxn modelId="{3DB13021-230A-4D76-ADD1-4392AA3CA578}" type="presParOf" srcId="{F27C86BB-EE86-48B8-9F3F-362F1B330A69}" destId="{5E10002D-E719-42D8-A538-A82F0E1F579F}" srcOrd="0" destOrd="0" presId="urn:microsoft.com/office/officeart/2008/layout/HorizontalMultiLevelHierarchy"/>
    <dgm:cxn modelId="{DFA8E140-7B6E-4D9B-A7C4-B023DACFDAB8}" type="presParOf" srcId="{5E10002D-E719-42D8-A538-A82F0E1F579F}" destId="{784A72D5-41CC-4578-8B7F-CC2C49087FAA}" srcOrd="0" destOrd="0" presId="urn:microsoft.com/office/officeart/2008/layout/HorizontalMultiLevelHierarchy"/>
    <dgm:cxn modelId="{5D435948-69C7-4806-AF0E-65DD6CE9EF9C}" type="presParOf" srcId="{5E10002D-E719-42D8-A538-A82F0E1F579F}" destId="{1DD01F6F-711F-4B07-A0CA-2BCCFF866D9B}" srcOrd="1" destOrd="0" presId="urn:microsoft.com/office/officeart/2008/layout/HorizontalMultiLevelHierarchy"/>
    <dgm:cxn modelId="{B78D8E47-95D3-43DD-878B-2F929A853F5A}" type="presParOf" srcId="{1DD01F6F-711F-4B07-A0CA-2BCCFF866D9B}" destId="{58CBA4AD-019F-4466-A93F-8D8A0F0217A5}" srcOrd="0" destOrd="0" presId="urn:microsoft.com/office/officeart/2008/layout/HorizontalMultiLevelHierarchy"/>
    <dgm:cxn modelId="{5A9A2C45-F976-4EB6-88AF-C94E59B23BEA}" type="presParOf" srcId="{58CBA4AD-019F-4466-A93F-8D8A0F0217A5}" destId="{D9339E67-F7ED-4978-9741-330A24BA6D78}" srcOrd="0" destOrd="0" presId="urn:microsoft.com/office/officeart/2008/layout/HorizontalMultiLevelHierarchy"/>
    <dgm:cxn modelId="{960F92E1-6015-4329-A0C0-E0D9D830512C}" type="presParOf" srcId="{1DD01F6F-711F-4B07-A0CA-2BCCFF866D9B}" destId="{C2F4C412-0371-4D1D-860D-980C3A62D6EB}" srcOrd="1" destOrd="0" presId="urn:microsoft.com/office/officeart/2008/layout/HorizontalMultiLevelHierarchy"/>
    <dgm:cxn modelId="{D78396DB-6CA9-45CD-B7B5-49676D3E4BF4}" type="presParOf" srcId="{C2F4C412-0371-4D1D-860D-980C3A62D6EB}" destId="{CE8836D0-97F5-4DF5-AC1E-6F6FCFB00C41}" srcOrd="0" destOrd="0" presId="urn:microsoft.com/office/officeart/2008/layout/HorizontalMultiLevelHierarchy"/>
    <dgm:cxn modelId="{4C8706E9-DA27-4A0A-AF5A-D3E08C5A0690}" type="presParOf" srcId="{C2F4C412-0371-4D1D-860D-980C3A62D6EB}" destId="{919D2D2C-1292-4A17-A40E-26273C91FA38}" srcOrd="1" destOrd="0" presId="urn:microsoft.com/office/officeart/2008/layout/HorizontalMultiLevelHierarchy"/>
    <dgm:cxn modelId="{A620B34F-336C-482F-BEDD-01182CDAF408}" type="presParOf" srcId="{919D2D2C-1292-4A17-A40E-26273C91FA38}" destId="{18F9FD6C-97F7-4C12-8DBF-5F0C88A96B73}" srcOrd="0" destOrd="0" presId="urn:microsoft.com/office/officeart/2008/layout/HorizontalMultiLevelHierarchy"/>
    <dgm:cxn modelId="{E8ACAA1B-42C8-4B6F-8E10-F594D142BA63}" type="presParOf" srcId="{18F9FD6C-97F7-4C12-8DBF-5F0C88A96B73}" destId="{106E9B84-0CC6-42E9-9B1A-A01EBB0363E1}" srcOrd="0" destOrd="0" presId="urn:microsoft.com/office/officeart/2008/layout/HorizontalMultiLevelHierarchy"/>
    <dgm:cxn modelId="{7A9E45D7-19C0-43CE-BDC4-699205D7A121}" type="presParOf" srcId="{919D2D2C-1292-4A17-A40E-26273C91FA38}" destId="{9FDCC110-72D7-446A-A4A6-C91B00BDD02F}" srcOrd="1" destOrd="0" presId="urn:microsoft.com/office/officeart/2008/layout/HorizontalMultiLevelHierarchy"/>
    <dgm:cxn modelId="{878C6C0D-2534-404C-BA57-98DCFCF8671D}" type="presParOf" srcId="{9FDCC110-72D7-446A-A4A6-C91B00BDD02F}" destId="{14C5DF7B-F5AD-4678-BE0E-79042DBB9735}" srcOrd="0" destOrd="0" presId="urn:microsoft.com/office/officeart/2008/layout/HorizontalMultiLevelHierarchy"/>
    <dgm:cxn modelId="{92ABDB00-046B-4CA1-BAAA-B49894EA7C0F}" type="presParOf" srcId="{9FDCC110-72D7-446A-A4A6-C91B00BDD02F}" destId="{64C3E047-01E1-44F6-BD75-D9AE33C3531E}" srcOrd="1" destOrd="0" presId="urn:microsoft.com/office/officeart/2008/layout/HorizontalMultiLevelHierarchy"/>
    <dgm:cxn modelId="{763F5FED-9457-4856-9EDA-6C6D18434F9D}" type="presParOf" srcId="{919D2D2C-1292-4A17-A40E-26273C91FA38}" destId="{678D2BB5-4DB0-485E-9E56-BF044CBA8835}" srcOrd="2" destOrd="0" presId="urn:microsoft.com/office/officeart/2008/layout/HorizontalMultiLevelHierarchy"/>
    <dgm:cxn modelId="{87CCD213-30A7-4AB4-A4D2-852805E9BB9F}" type="presParOf" srcId="{678D2BB5-4DB0-485E-9E56-BF044CBA8835}" destId="{D4178E8D-BBB4-47B0-9059-3B84BC0EA6F5}" srcOrd="0" destOrd="0" presId="urn:microsoft.com/office/officeart/2008/layout/HorizontalMultiLevelHierarchy"/>
    <dgm:cxn modelId="{34459DB3-E5A1-4B2C-804F-CF4F1254FC51}" type="presParOf" srcId="{919D2D2C-1292-4A17-A40E-26273C91FA38}" destId="{E84CDBAB-D3E2-4B68-B7CB-9E388C284189}" srcOrd="3" destOrd="0" presId="urn:microsoft.com/office/officeart/2008/layout/HorizontalMultiLevelHierarchy"/>
    <dgm:cxn modelId="{62BC9AB9-C4AC-45EB-9EE8-7E9B3D4276DD}" type="presParOf" srcId="{E84CDBAB-D3E2-4B68-B7CB-9E388C284189}" destId="{8232B331-0936-4EA9-B8C6-0F34E4734C91}" srcOrd="0" destOrd="0" presId="urn:microsoft.com/office/officeart/2008/layout/HorizontalMultiLevelHierarchy"/>
    <dgm:cxn modelId="{7448A156-28AD-4AF5-BA70-3D9C11A07231}" type="presParOf" srcId="{E84CDBAB-D3E2-4B68-B7CB-9E388C284189}" destId="{BE3AA87D-19A5-457A-9272-20731AB215B2}" srcOrd="1" destOrd="0" presId="urn:microsoft.com/office/officeart/2008/layout/HorizontalMultiLevelHierarchy"/>
    <dgm:cxn modelId="{4F083311-E244-40DA-A93C-3AAB51141E38}" type="presParOf" srcId="{1DD01F6F-711F-4B07-A0CA-2BCCFF866D9B}" destId="{F19313A8-B34E-438E-AC20-195CBEAEABEA}" srcOrd="2" destOrd="0" presId="urn:microsoft.com/office/officeart/2008/layout/HorizontalMultiLevelHierarchy"/>
    <dgm:cxn modelId="{BE4F8DF1-4DAC-46F2-B1EC-F8CB20DFED58}" type="presParOf" srcId="{F19313A8-B34E-438E-AC20-195CBEAEABEA}" destId="{27EF0F0E-7EB3-41FB-B389-3F5B057CEE95}" srcOrd="0" destOrd="0" presId="urn:microsoft.com/office/officeart/2008/layout/HorizontalMultiLevelHierarchy"/>
    <dgm:cxn modelId="{528E0CF7-FD68-44CE-85D7-47743BEAA3AC}" type="presParOf" srcId="{1DD01F6F-711F-4B07-A0CA-2BCCFF866D9B}" destId="{FD4B2C0C-580D-45F1-8549-5F9B60C2AA2F}" srcOrd="3" destOrd="0" presId="urn:microsoft.com/office/officeart/2008/layout/HorizontalMultiLevelHierarchy"/>
    <dgm:cxn modelId="{D84F5252-4A02-480E-95D9-F3738E25331A}" type="presParOf" srcId="{FD4B2C0C-580D-45F1-8549-5F9B60C2AA2F}" destId="{D16D4937-2FCC-48EB-A26F-B41B8630BE4E}" srcOrd="0" destOrd="0" presId="urn:microsoft.com/office/officeart/2008/layout/HorizontalMultiLevelHierarchy"/>
    <dgm:cxn modelId="{56D44C50-DF55-44A1-9F0D-71C0A5F6ECEB}" type="presParOf" srcId="{FD4B2C0C-580D-45F1-8549-5F9B60C2AA2F}" destId="{D91AA389-E41B-48A7-9D3B-68F06BAF54B0}" srcOrd="1" destOrd="0" presId="urn:microsoft.com/office/officeart/2008/layout/HorizontalMultiLevelHierarchy"/>
    <dgm:cxn modelId="{B90C74D6-6320-43DE-A845-1E63E7D5C7B2}" type="presParOf" srcId="{D91AA389-E41B-48A7-9D3B-68F06BAF54B0}" destId="{411D31A4-4FB6-4596-AD87-B79429DAE8D1}" srcOrd="0" destOrd="0" presId="urn:microsoft.com/office/officeart/2008/layout/HorizontalMultiLevelHierarchy"/>
    <dgm:cxn modelId="{437FDA78-064C-41C8-9B57-291749832A71}" type="presParOf" srcId="{411D31A4-4FB6-4596-AD87-B79429DAE8D1}" destId="{23AFA86D-0D66-41D3-96CE-4480D44CF605}" srcOrd="0" destOrd="0" presId="urn:microsoft.com/office/officeart/2008/layout/HorizontalMultiLevelHierarchy"/>
    <dgm:cxn modelId="{2A6FA5D8-23D0-4F1C-9AA1-E4A36D654271}" type="presParOf" srcId="{D91AA389-E41B-48A7-9D3B-68F06BAF54B0}" destId="{35E35A0D-DB49-4B3A-BA45-56648BD2E819}" srcOrd="1" destOrd="0" presId="urn:microsoft.com/office/officeart/2008/layout/HorizontalMultiLevelHierarchy"/>
    <dgm:cxn modelId="{058276AD-2962-4C13-9085-F4361FDBFDEA}" type="presParOf" srcId="{35E35A0D-DB49-4B3A-BA45-56648BD2E819}" destId="{BF7749B1-D71A-44C0-B4AC-8A9B6205154B}" srcOrd="0" destOrd="0" presId="urn:microsoft.com/office/officeart/2008/layout/HorizontalMultiLevelHierarchy"/>
    <dgm:cxn modelId="{BBC50FF5-B6B0-44E4-959C-547ABDD0B5F5}" type="presParOf" srcId="{35E35A0D-DB49-4B3A-BA45-56648BD2E819}" destId="{1AA246E5-059F-43C7-B4AE-C1A7DA9424EB}" srcOrd="1" destOrd="0" presId="urn:microsoft.com/office/officeart/2008/layout/HorizontalMultiLevelHierarchy"/>
    <dgm:cxn modelId="{0A6C235B-C8B9-470A-9A78-60B7EEA738D3}" type="presParOf" srcId="{D91AA389-E41B-48A7-9D3B-68F06BAF54B0}" destId="{19A76FBB-B55E-4025-B0A1-D754380F7BDE}" srcOrd="2" destOrd="0" presId="urn:microsoft.com/office/officeart/2008/layout/HorizontalMultiLevelHierarchy"/>
    <dgm:cxn modelId="{0D2A80A0-36F2-4442-A7E9-BF1D403185B8}" type="presParOf" srcId="{19A76FBB-B55E-4025-B0A1-D754380F7BDE}" destId="{A27FB082-7DA7-41DB-A793-7F5605F59105}" srcOrd="0" destOrd="0" presId="urn:microsoft.com/office/officeart/2008/layout/HorizontalMultiLevelHierarchy"/>
    <dgm:cxn modelId="{3FC52505-400A-4FF8-92C9-5EE3AB71727D}" type="presParOf" srcId="{D91AA389-E41B-48A7-9D3B-68F06BAF54B0}" destId="{EEA819A3-4173-4E43-BEF1-B7BF70647DF6}" srcOrd="3" destOrd="0" presId="urn:microsoft.com/office/officeart/2008/layout/HorizontalMultiLevelHierarchy"/>
    <dgm:cxn modelId="{E474E12F-04A5-424D-86F4-73E79CD7A17E}" type="presParOf" srcId="{EEA819A3-4173-4E43-BEF1-B7BF70647DF6}" destId="{53DCB9D2-A260-48DF-B426-B173ACA2AF86}" srcOrd="0" destOrd="0" presId="urn:microsoft.com/office/officeart/2008/layout/HorizontalMultiLevelHierarchy"/>
    <dgm:cxn modelId="{01454E4D-D2B1-4F67-906A-F0EA0D097C5E}" type="presParOf" srcId="{EEA819A3-4173-4E43-BEF1-B7BF70647DF6}" destId="{2C6E8433-AC5B-431A-9255-EF5196EAE3C3}" srcOrd="1" destOrd="0" presId="urn:microsoft.com/office/officeart/2008/layout/HorizontalMultiLevelHierarchy"/>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758E6-F5A8-4AE5-9A5D-B9124B9CAF5A}">
      <dsp:nvSpPr>
        <dsp:cNvPr id="0" name=""/>
        <dsp:cNvSpPr/>
      </dsp:nvSpPr>
      <dsp:spPr>
        <a:xfrm>
          <a:off x="3357305" y="1608492"/>
          <a:ext cx="1565174" cy="247433"/>
        </a:xfrm>
        <a:custGeom>
          <a:avLst/>
          <a:gdLst/>
          <a:ahLst/>
          <a:cxnLst/>
          <a:rect l="0" t="0" r="0" b="0"/>
          <a:pathLst>
            <a:path>
              <a:moveTo>
                <a:pt x="0" y="0"/>
              </a:moveTo>
              <a:lnTo>
                <a:pt x="0" y="123716"/>
              </a:lnTo>
              <a:lnTo>
                <a:pt x="1565174" y="123716"/>
              </a:lnTo>
              <a:lnTo>
                <a:pt x="1565174" y="247433"/>
              </a:lnTo>
            </a:path>
          </a:pathLst>
        </a:custGeom>
        <a:noFill/>
        <a:ln w="1587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897C69-8085-41D9-99DB-86162767215B}">
      <dsp:nvSpPr>
        <dsp:cNvPr id="0" name=""/>
        <dsp:cNvSpPr/>
      </dsp:nvSpPr>
      <dsp:spPr>
        <a:xfrm>
          <a:off x="1442384" y="1608492"/>
          <a:ext cx="1914920" cy="247433"/>
        </a:xfrm>
        <a:custGeom>
          <a:avLst/>
          <a:gdLst/>
          <a:ahLst/>
          <a:cxnLst/>
          <a:rect l="0" t="0" r="0" b="0"/>
          <a:pathLst>
            <a:path>
              <a:moveTo>
                <a:pt x="1914920" y="0"/>
              </a:moveTo>
              <a:lnTo>
                <a:pt x="1914920" y="123716"/>
              </a:lnTo>
              <a:lnTo>
                <a:pt x="0" y="123716"/>
              </a:lnTo>
              <a:lnTo>
                <a:pt x="0" y="247433"/>
              </a:lnTo>
            </a:path>
          </a:pathLst>
        </a:custGeom>
        <a:noFill/>
        <a:ln w="1587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306381-04B6-4D31-A76A-67435D5AF4E4}">
      <dsp:nvSpPr>
        <dsp:cNvPr id="0" name=""/>
        <dsp:cNvSpPr/>
      </dsp:nvSpPr>
      <dsp:spPr>
        <a:xfrm>
          <a:off x="2343199" y="1019365"/>
          <a:ext cx="2028210" cy="589126"/>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IN" sz="4000" kern="1200" dirty="0"/>
            <a:t>Filter</a:t>
          </a:r>
        </a:p>
      </dsp:txBody>
      <dsp:txXfrm>
        <a:off x="2343199" y="1019365"/>
        <a:ext cx="2028210" cy="589126"/>
      </dsp:txXfrm>
    </dsp:sp>
    <dsp:sp modelId="{A4E79FD5-7E15-4514-8CA0-2ACC924E916D}">
      <dsp:nvSpPr>
        <dsp:cNvPr id="0" name=""/>
        <dsp:cNvSpPr/>
      </dsp:nvSpPr>
      <dsp:spPr>
        <a:xfrm>
          <a:off x="926" y="1855925"/>
          <a:ext cx="2882915" cy="589126"/>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IN" sz="4000" kern="1200"/>
            <a:t>Time domain</a:t>
          </a:r>
        </a:p>
      </dsp:txBody>
      <dsp:txXfrm>
        <a:off x="926" y="1855925"/>
        <a:ext cx="2882915" cy="589126"/>
      </dsp:txXfrm>
    </dsp:sp>
    <dsp:sp modelId="{A289ED51-50DB-41CB-A192-22AD42FD84F3}">
      <dsp:nvSpPr>
        <dsp:cNvPr id="0" name=""/>
        <dsp:cNvSpPr/>
      </dsp:nvSpPr>
      <dsp:spPr>
        <a:xfrm>
          <a:off x="3131274" y="1855925"/>
          <a:ext cx="3582408" cy="589126"/>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IN" sz="4000" kern="1200"/>
            <a:t>Frequeny Domain</a:t>
          </a:r>
        </a:p>
      </dsp:txBody>
      <dsp:txXfrm>
        <a:off x="3131274" y="1855925"/>
        <a:ext cx="3582408" cy="589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B070F-4D95-4CDA-A1E8-3C09C228D2E3}">
      <dsp:nvSpPr>
        <dsp:cNvPr id="0" name=""/>
        <dsp:cNvSpPr/>
      </dsp:nvSpPr>
      <dsp:spPr>
        <a:xfrm>
          <a:off x="892742" y="1628372"/>
          <a:ext cx="355973" cy="1356606"/>
        </a:xfrm>
        <a:custGeom>
          <a:avLst/>
          <a:gdLst/>
          <a:ahLst/>
          <a:cxnLst/>
          <a:rect l="0" t="0" r="0" b="0"/>
          <a:pathLst>
            <a:path>
              <a:moveTo>
                <a:pt x="0" y="0"/>
              </a:moveTo>
              <a:lnTo>
                <a:pt x="177986" y="0"/>
              </a:lnTo>
              <a:lnTo>
                <a:pt x="177986" y="1356606"/>
              </a:lnTo>
              <a:lnTo>
                <a:pt x="355973" y="1356606"/>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1035665" y="2271612"/>
        <a:ext cx="70126" cy="70126"/>
      </dsp:txXfrm>
    </dsp:sp>
    <dsp:sp modelId="{B3C9091B-613F-42A1-9A62-F416BB6052A9}">
      <dsp:nvSpPr>
        <dsp:cNvPr id="0" name=""/>
        <dsp:cNvSpPr/>
      </dsp:nvSpPr>
      <dsp:spPr>
        <a:xfrm>
          <a:off x="892742" y="1628372"/>
          <a:ext cx="355973" cy="678303"/>
        </a:xfrm>
        <a:custGeom>
          <a:avLst/>
          <a:gdLst/>
          <a:ahLst/>
          <a:cxnLst/>
          <a:rect l="0" t="0" r="0" b="0"/>
          <a:pathLst>
            <a:path>
              <a:moveTo>
                <a:pt x="0" y="0"/>
              </a:moveTo>
              <a:lnTo>
                <a:pt x="177986" y="0"/>
              </a:lnTo>
              <a:lnTo>
                <a:pt x="177986" y="678303"/>
              </a:lnTo>
              <a:lnTo>
                <a:pt x="355973" y="678303"/>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1051578" y="1948373"/>
        <a:ext cx="38301" cy="38301"/>
      </dsp:txXfrm>
    </dsp:sp>
    <dsp:sp modelId="{E64842F7-D080-4A91-BD99-78201B319C9A}">
      <dsp:nvSpPr>
        <dsp:cNvPr id="0" name=""/>
        <dsp:cNvSpPr/>
      </dsp:nvSpPr>
      <dsp:spPr>
        <a:xfrm>
          <a:off x="892742" y="1582652"/>
          <a:ext cx="355973" cy="91440"/>
        </a:xfrm>
        <a:custGeom>
          <a:avLst/>
          <a:gdLst/>
          <a:ahLst/>
          <a:cxnLst/>
          <a:rect l="0" t="0" r="0" b="0"/>
          <a:pathLst>
            <a:path>
              <a:moveTo>
                <a:pt x="0" y="45720"/>
              </a:moveTo>
              <a:lnTo>
                <a:pt x="355973" y="45720"/>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1061829" y="1619473"/>
        <a:ext cx="17798" cy="17798"/>
      </dsp:txXfrm>
    </dsp:sp>
    <dsp:sp modelId="{F19313A8-B34E-438E-AC20-195CBEAEABEA}">
      <dsp:nvSpPr>
        <dsp:cNvPr id="0" name=""/>
        <dsp:cNvSpPr/>
      </dsp:nvSpPr>
      <dsp:spPr>
        <a:xfrm>
          <a:off x="892742" y="933643"/>
          <a:ext cx="356382" cy="694728"/>
        </a:xfrm>
        <a:custGeom>
          <a:avLst/>
          <a:gdLst/>
          <a:ahLst/>
          <a:cxnLst/>
          <a:rect l="0" t="0" r="0" b="0"/>
          <a:pathLst>
            <a:path>
              <a:moveTo>
                <a:pt x="0" y="694728"/>
              </a:moveTo>
              <a:lnTo>
                <a:pt x="178191" y="694728"/>
              </a:lnTo>
              <a:lnTo>
                <a:pt x="178191" y="0"/>
              </a:lnTo>
              <a:lnTo>
                <a:pt x="356382" y="0"/>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1051413" y="1261487"/>
        <a:ext cx="39040" cy="39040"/>
      </dsp:txXfrm>
    </dsp:sp>
    <dsp:sp modelId="{58CBA4AD-019F-4466-A93F-8D8A0F0217A5}">
      <dsp:nvSpPr>
        <dsp:cNvPr id="0" name=""/>
        <dsp:cNvSpPr/>
      </dsp:nvSpPr>
      <dsp:spPr>
        <a:xfrm>
          <a:off x="892742" y="273871"/>
          <a:ext cx="356382" cy="1354500"/>
        </a:xfrm>
        <a:custGeom>
          <a:avLst/>
          <a:gdLst/>
          <a:ahLst/>
          <a:cxnLst/>
          <a:rect l="0" t="0" r="0" b="0"/>
          <a:pathLst>
            <a:path>
              <a:moveTo>
                <a:pt x="0" y="1354500"/>
              </a:moveTo>
              <a:lnTo>
                <a:pt x="178191" y="1354500"/>
              </a:lnTo>
              <a:lnTo>
                <a:pt x="178191" y="0"/>
              </a:lnTo>
              <a:lnTo>
                <a:pt x="356382" y="0"/>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1035918" y="916107"/>
        <a:ext cx="70030" cy="70030"/>
      </dsp:txXfrm>
    </dsp:sp>
    <dsp:sp modelId="{784A72D5-41CC-4578-8B7F-CC2C49087FAA}">
      <dsp:nvSpPr>
        <dsp:cNvPr id="0" name=""/>
        <dsp:cNvSpPr/>
      </dsp:nvSpPr>
      <dsp:spPr>
        <a:xfrm rot="16200000">
          <a:off x="-806585" y="1357051"/>
          <a:ext cx="2856012" cy="54264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a:t>Time Domain</a:t>
          </a:r>
        </a:p>
      </dsp:txBody>
      <dsp:txXfrm>
        <a:off x="-806585" y="1357051"/>
        <a:ext cx="2856012" cy="542642"/>
      </dsp:txXfrm>
    </dsp:sp>
    <dsp:sp modelId="{CE8836D0-97F5-4DF5-AC1E-6F6FCFB00C41}">
      <dsp:nvSpPr>
        <dsp:cNvPr id="0" name=""/>
        <dsp:cNvSpPr/>
      </dsp:nvSpPr>
      <dsp:spPr>
        <a:xfrm>
          <a:off x="1249125" y="2550"/>
          <a:ext cx="1779867" cy="542642"/>
        </a:xfrm>
        <a:prstGeom prst="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dirty="0"/>
            <a:t>Mean</a:t>
          </a:r>
          <a:endParaRPr lang="en-IN" sz="1400" kern="1200" dirty="0"/>
        </a:p>
      </dsp:txBody>
      <dsp:txXfrm>
        <a:off x="1249125" y="2550"/>
        <a:ext cx="1779867" cy="542642"/>
      </dsp:txXfrm>
    </dsp:sp>
    <dsp:sp modelId="{D16D4937-2FCC-48EB-A26F-B41B8630BE4E}">
      <dsp:nvSpPr>
        <dsp:cNvPr id="0" name=""/>
        <dsp:cNvSpPr/>
      </dsp:nvSpPr>
      <dsp:spPr>
        <a:xfrm>
          <a:off x="1249125" y="662322"/>
          <a:ext cx="1779867" cy="542642"/>
        </a:xfrm>
        <a:prstGeom prst="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IN" sz="1800" kern="1200" dirty="0"/>
            <a:t>Median</a:t>
          </a:r>
        </a:p>
      </dsp:txBody>
      <dsp:txXfrm>
        <a:off x="1249125" y="662322"/>
        <a:ext cx="1779867" cy="542642"/>
      </dsp:txXfrm>
    </dsp:sp>
    <dsp:sp modelId="{881300EF-5DA9-4DE7-9DE1-6F4CDC642149}">
      <dsp:nvSpPr>
        <dsp:cNvPr id="0" name=""/>
        <dsp:cNvSpPr/>
      </dsp:nvSpPr>
      <dsp:spPr>
        <a:xfrm>
          <a:off x="1248715" y="1357051"/>
          <a:ext cx="1779867" cy="542642"/>
        </a:xfrm>
        <a:prstGeom prst="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a:t>Gaussian</a:t>
          </a:r>
        </a:p>
      </dsp:txBody>
      <dsp:txXfrm>
        <a:off x="1248715" y="1357051"/>
        <a:ext cx="1779867" cy="542642"/>
      </dsp:txXfrm>
    </dsp:sp>
    <dsp:sp modelId="{F5BF187F-0A58-476C-8AC6-37F59B1A5ADF}">
      <dsp:nvSpPr>
        <dsp:cNvPr id="0" name=""/>
        <dsp:cNvSpPr/>
      </dsp:nvSpPr>
      <dsp:spPr>
        <a:xfrm>
          <a:off x="1248715" y="2035354"/>
          <a:ext cx="1779867" cy="542642"/>
        </a:xfrm>
        <a:prstGeom prst="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a:t>Bilateral</a:t>
          </a:r>
        </a:p>
      </dsp:txBody>
      <dsp:txXfrm>
        <a:off x="1248715" y="2035354"/>
        <a:ext cx="1779867" cy="542642"/>
      </dsp:txXfrm>
    </dsp:sp>
    <dsp:sp modelId="{6ECAB1B0-FC3F-4E8E-8FF5-BFD191639A8F}">
      <dsp:nvSpPr>
        <dsp:cNvPr id="0" name=""/>
        <dsp:cNvSpPr/>
      </dsp:nvSpPr>
      <dsp:spPr>
        <a:xfrm>
          <a:off x="1248715" y="2713657"/>
          <a:ext cx="1779867" cy="542642"/>
        </a:xfrm>
        <a:prstGeom prst="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a:t>Weiner</a:t>
          </a:r>
        </a:p>
      </dsp:txBody>
      <dsp:txXfrm>
        <a:off x="1248715" y="2713657"/>
        <a:ext cx="1779867" cy="5426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76FBB-B55E-4025-B0A1-D754380F7BDE}">
      <dsp:nvSpPr>
        <dsp:cNvPr id="0" name=""/>
        <dsp:cNvSpPr/>
      </dsp:nvSpPr>
      <dsp:spPr>
        <a:xfrm>
          <a:off x="3033743" y="2419088"/>
          <a:ext cx="218997" cy="636619"/>
        </a:xfrm>
        <a:custGeom>
          <a:avLst/>
          <a:gdLst/>
          <a:ahLst/>
          <a:cxnLst/>
          <a:rect l="0" t="0" r="0" b="0"/>
          <a:pathLst>
            <a:path>
              <a:moveTo>
                <a:pt x="0" y="0"/>
              </a:moveTo>
              <a:lnTo>
                <a:pt x="109498" y="0"/>
              </a:lnTo>
              <a:lnTo>
                <a:pt x="109498" y="636619"/>
              </a:lnTo>
              <a:lnTo>
                <a:pt x="218997" y="636619"/>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3126411" y="2720567"/>
        <a:ext cx="33661" cy="33661"/>
      </dsp:txXfrm>
    </dsp:sp>
    <dsp:sp modelId="{411D31A4-4FB6-4596-AD87-B79429DAE8D1}">
      <dsp:nvSpPr>
        <dsp:cNvPr id="0" name=""/>
        <dsp:cNvSpPr/>
      </dsp:nvSpPr>
      <dsp:spPr>
        <a:xfrm>
          <a:off x="3033743" y="1978103"/>
          <a:ext cx="218997" cy="440984"/>
        </a:xfrm>
        <a:custGeom>
          <a:avLst/>
          <a:gdLst/>
          <a:ahLst/>
          <a:cxnLst/>
          <a:rect l="0" t="0" r="0" b="0"/>
          <a:pathLst>
            <a:path>
              <a:moveTo>
                <a:pt x="0" y="440984"/>
              </a:moveTo>
              <a:lnTo>
                <a:pt x="109498" y="440984"/>
              </a:lnTo>
              <a:lnTo>
                <a:pt x="109498" y="0"/>
              </a:lnTo>
              <a:lnTo>
                <a:pt x="218997" y="0"/>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3130933" y="2186286"/>
        <a:ext cx="24618" cy="24618"/>
      </dsp:txXfrm>
    </dsp:sp>
    <dsp:sp modelId="{F19313A8-B34E-438E-AC20-195CBEAEABEA}">
      <dsp:nvSpPr>
        <dsp:cNvPr id="0" name=""/>
        <dsp:cNvSpPr/>
      </dsp:nvSpPr>
      <dsp:spPr>
        <a:xfrm>
          <a:off x="1203004" y="1658267"/>
          <a:ext cx="336385" cy="760820"/>
        </a:xfrm>
        <a:custGeom>
          <a:avLst/>
          <a:gdLst/>
          <a:ahLst/>
          <a:cxnLst/>
          <a:rect l="0" t="0" r="0" b="0"/>
          <a:pathLst>
            <a:path>
              <a:moveTo>
                <a:pt x="0" y="0"/>
              </a:moveTo>
              <a:lnTo>
                <a:pt x="168192" y="0"/>
              </a:lnTo>
              <a:lnTo>
                <a:pt x="168192" y="760820"/>
              </a:lnTo>
              <a:lnTo>
                <a:pt x="336385" y="760820"/>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1350400" y="2017881"/>
        <a:ext cx="41593" cy="41593"/>
      </dsp:txXfrm>
    </dsp:sp>
    <dsp:sp modelId="{678D2BB5-4DB0-485E-9E56-BF044CBA8835}">
      <dsp:nvSpPr>
        <dsp:cNvPr id="0" name=""/>
        <dsp:cNvSpPr/>
      </dsp:nvSpPr>
      <dsp:spPr>
        <a:xfrm>
          <a:off x="3034550" y="955667"/>
          <a:ext cx="200093" cy="422986"/>
        </a:xfrm>
        <a:custGeom>
          <a:avLst/>
          <a:gdLst/>
          <a:ahLst/>
          <a:cxnLst/>
          <a:rect l="0" t="0" r="0" b="0"/>
          <a:pathLst>
            <a:path>
              <a:moveTo>
                <a:pt x="0" y="0"/>
              </a:moveTo>
              <a:lnTo>
                <a:pt x="100046" y="0"/>
              </a:lnTo>
              <a:lnTo>
                <a:pt x="100046" y="422986"/>
              </a:lnTo>
              <a:lnTo>
                <a:pt x="200093" y="42298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3122899" y="1155462"/>
        <a:ext cx="23396" cy="23396"/>
      </dsp:txXfrm>
    </dsp:sp>
    <dsp:sp modelId="{18F9FD6C-97F7-4C12-8DBF-5F0C88A96B73}">
      <dsp:nvSpPr>
        <dsp:cNvPr id="0" name=""/>
        <dsp:cNvSpPr/>
      </dsp:nvSpPr>
      <dsp:spPr>
        <a:xfrm>
          <a:off x="3034550" y="484073"/>
          <a:ext cx="186181" cy="471593"/>
        </a:xfrm>
        <a:custGeom>
          <a:avLst/>
          <a:gdLst/>
          <a:ahLst/>
          <a:cxnLst/>
          <a:rect l="0" t="0" r="0" b="0"/>
          <a:pathLst>
            <a:path>
              <a:moveTo>
                <a:pt x="0" y="471593"/>
              </a:moveTo>
              <a:lnTo>
                <a:pt x="93090" y="471593"/>
              </a:lnTo>
              <a:lnTo>
                <a:pt x="93090" y="0"/>
              </a:lnTo>
              <a:lnTo>
                <a:pt x="186181" y="0"/>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3114965" y="707195"/>
        <a:ext cx="25350" cy="25350"/>
      </dsp:txXfrm>
    </dsp:sp>
    <dsp:sp modelId="{58CBA4AD-019F-4466-A93F-8D8A0F0217A5}">
      <dsp:nvSpPr>
        <dsp:cNvPr id="0" name=""/>
        <dsp:cNvSpPr/>
      </dsp:nvSpPr>
      <dsp:spPr>
        <a:xfrm>
          <a:off x="1203004" y="955667"/>
          <a:ext cx="337192" cy="702600"/>
        </a:xfrm>
        <a:custGeom>
          <a:avLst/>
          <a:gdLst/>
          <a:ahLst/>
          <a:cxnLst/>
          <a:rect l="0" t="0" r="0" b="0"/>
          <a:pathLst>
            <a:path>
              <a:moveTo>
                <a:pt x="0" y="702600"/>
              </a:moveTo>
              <a:lnTo>
                <a:pt x="168596" y="702600"/>
              </a:lnTo>
              <a:lnTo>
                <a:pt x="168596" y="0"/>
              </a:lnTo>
              <a:lnTo>
                <a:pt x="337192" y="0"/>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1352117" y="1287484"/>
        <a:ext cx="38966" cy="38966"/>
      </dsp:txXfrm>
    </dsp:sp>
    <dsp:sp modelId="{784A72D5-41CC-4578-8B7F-CC2C49087FAA}">
      <dsp:nvSpPr>
        <dsp:cNvPr id="0" name=""/>
        <dsp:cNvSpPr/>
      </dsp:nvSpPr>
      <dsp:spPr>
        <a:xfrm rot="16200000">
          <a:off x="-731534" y="1056765"/>
          <a:ext cx="2666073" cy="120300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IN" sz="1800" kern="1200"/>
            <a:t>Frequency Domain</a:t>
          </a:r>
        </a:p>
      </dsp:txBody>
      <dsp:txXfrm>
        <a:off x="-731534" y="1056765"/>
        <a:ext cx="2666073" cy="1203004"/>
      </dsp:txXfrm>
    </dsp:sp>
    <dsp:sp modelId="{CE8836D0-97F5-4DF5-AC1E-6F6FCFB00C41}">
      <dsp:nvSpPr>
        <dsp:cNvPr id="0" name=""/>
        <dsp:cNvSpPr/>
      </dsp:nvSpPr>
      <dsp:spPr>
        <a:xfrm>
          <a:off x="1540196" y="485492"/>
          <a:ext cx="1494353" cy="940349"/>
        </a:xfrm>
        <a:prstGeom prst="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a:t>Fourier</a:t>
          </a:r>
          <a:r>
            <a:rPr lang="en-IN" sz="1800" kern="1200"/>
            <a:t> </a:t>
          </a:r>
          <a:r>
            <a:rPr lang="en-IN" sz="1600" kern="1200"/>
            <a:t>Transform</a:t>
          </a:r>
        </a:p>
      </dsp:txBody>
      <dsp:txXfrm>
        <a:off x="1540196" y="485492"/>
        <a:ext cx="1494353" cy="940349"/>
      </dsp:txXfrm>
    </dsp:sp>
    <dsp:sp modelId="{14C5DF7B-F5AD-4678-BE0E-79042DBB9735}">
      <dsp:nvSpPr>
        <dsp:cNvPr id="0" name=""/>
        <dsp:cNvSpPr/>
      </dsp:nvSpPr>
      <dsp:spPr>
        <a:xfrm>
          <a:off x="3220732" y="228436"/>
          <a:ext cx="1147738" cy="511273"/>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a:t>LPF</a:t>
          </a:r>
        </a:p>
      </dsp:txBody>
      <dsp:txXfrm>
        <a:off x="3220732" y="228436"/>
        <a:ext cx="1147738" cy="511273"/>
      </dsp:txXfrm>
    </dsp:sp>
    <dsp:sp modelId="{8232B331-0936-4EA9-B8C6-0F34E4734C91}">
      <dsp:nvSpPr>
        <dsp:cNvPr id="0" name=""/>
        <dsp:cNvSpPr/>
      </dsp:nvSpPr>
      <dsp:spPr>
        <a:xfrm>
          <a:off x="3234644" y="1108095"/>
          <a:ext cx="1134333" cy="5411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a:t>HPF</a:t>
          </a:r>
        </a:p>
      </dsp:txBody>
      <dsp:txXfrm>
        <a:off x="3234644" y="1108095"/>
        <a:ext cx="1134333" cy="541115"/>
      </dsp:txXfrm>
    </dsp:sp>
    <dsp:sp modelId="{D16D4937-2FCC-48EB-A26F-B41B8630BE4E}">
      <dsp:nvSpPr>
        <dsp:cNvPr id="0" name=""/>
        <dsp:cNvSpPr/>
      </dsp:nvSpPr>
      <dsp:spPr>
        <a:xfrm>
          <a:off x="1539389" y="1947763"/>
          <a:ext cx="1494353" cy="942650"/>
        </a:xfrm>
        <a:prstGeom prst="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a:t>Wavelet Transform</a:t>
          </a:r>
        </a:p>
      </dsp:txBody>
      <dsp:txXfrm>
        <a:off x="1539389" y="1947763"/>
        <a:ext cx="1494353" cy="942650"/>
      </dsp:txXfrm>
    </dsp:sp>
    <dsp:sp modelId="{BF7749B1-D71A-44C0-B4AC-8A9B6205154B}">
      <dsp:nvSpPr>
        <dsp:cNvPr id="0" name=""/>
        <dsp:cNvSpPr/>
      </dsp:nvSpPr>
      <dsp:spPr>
        <a:xfrm>
          <a:off x="3252741" y="1732977"/>
          <a:ext cx="1137845" cy="490252"/>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a:t>LPF</a:t>
          </a:r>
        </a:p>
      </dsp:txBody>
      <dsp:txXfrm>
        <a:off x="3252741" y="1732977"/>
        <a:ext cx="1137845" cy="490252"/>
      </dsp:txXfrm>
    </dsp:sp>
    <dsp:sp modelId="{53DCB9D2-A260-48DF-B426-B173ACA2AF86}">
      <dsp:nvSpPr>
        <dsp:cNvPr id="0" name=""/>
        <dsp:cNvSpPr/>
      </dsp:nvSpPr>
      <dsp:spPr>
        <a:xfrm>
          <a:off x="3252741" y="2814187"/>
          <a:ext cx="1124545" cy="483040"/>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a:t>HPF</a:t>
          </a:r>
        </a:p>
      </dsp:txBody>
      <dsp:txXfrm>
        <a:off x="3252741" y="2814187"/>
        <a:ext cx="1124545" cy="48304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CD19FB2-3AAB-4D03-B13A-2960828C78E3}" type="datetimeFigureOut">
              <a:rPr lang="en-US" smtClean="0"/>
              <a:t>12/17/2017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91676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CF1133-3259-4C45-BABA-5B62D9C6F78D}" type="datetimeFigureOut">
              <a:rPr lang="en-US" smtClean="0"/>
              <a:t>12/17/2017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77124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CF1133-3259-4C45-BABA-5B62D9C6F78D}" type="datetimeFigureOut">
              <a:rPr lang="en-US" smtClean="0"/>
              <a:t>12/17/2017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4669056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CF1133-3259-4C45-BABA-5B62D9C6F78D}" type="datetimeFigureOut">
              <a:rPr lang="en-US" smtClean="0"/>
              <a:t>12/17/2017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3093401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CF1133-3259-4C45-BABA-5B62D9C6F78D}" type="datetimeFigureOut">
              <a:rPr lang="en-US" smtClean="0"/>
              <a:t>12/17/2017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8550928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51CF1133-3259-4C45-BABA-5B62D9C6F78D}" type="datetimeFigureOut">
              <a:rPr lang="en-US" smtClean="0"/>
              <a:t>12/17/2017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93982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51CF1133-3259-4C45-BABA-5B62D9C6F78D}" type="datetimeFigureOut">
              <a:rPr lang="en-US" smtClean="0"/>
              <a:t>12/17/2017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9293417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smtClean="0"/>
              <a:t>12/17/2017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05118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smtClean="0"/>
              <a:t>12/17/2017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0055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smtClean="0"/>
              <a:t>12/17/2017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3962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39F4F5-F4D2-4D2A-AB60-88D37ADCB869}" type="datetimeFigureOut">
              <a:rPr lang="en-US" smtClean="0"/>
              <a:t>12/17/2017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9953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smtClean="0"/>
              <a:t>12/17/2017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14955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smtClean="0"/>
              <a:t>12/17/2017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07919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t>12/17/2017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91726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E7884882-FB12-4BC8-9960-9AD8104D7FAE}" type="datetimeFigureOut">
              <a:rPr lang="en-US" smtClean="0"/>
              <a:t>12/17/2017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51640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smtClean="0"/>
              <a:t>12/17/2017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2424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smtClean="0"/>
              <a:t>12/17/2017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43107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51CF1133-3259-4C45-BABA-5B62D9C6F78D}" type="datetimeFigureOut">
              <a:rPr lang="en-US" smtClean="0"/>
              <a:t>12/17/2017</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12913588"/>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4.jp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f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446945"/>
            <a:ext cx="7766936" cy="1646302"/>
          </a:xfrm>
        </p:spPr>
        <p:txBody>
          <a:bodyPr/>
          <a:lstStyle/>
          <a:p>
            <a:pPr algn="ctr"/>
            <a:r>
              <a:rPr lang="en-US" dirty="0" smtClean="0">
                <a:latin typeface="Algerian" panose="04020705040A02060702" pitchFamily="82" charset="0"/>
              </a:rPr>
              <a:t>The Indian academy of science</a:t>
            </a:r>
            <a:endParaRPr lang="en-IN" dirty="0">
              <a:latin typeface="Algerian" panose="04020705040A02060702" pitchFamily="82" charset="0"/>
            </a:endParaRPr>
          </a:p>
        </p:txBody>
      </p:sp>
      <p:sp>
        <p:nvSpPr>
          <p:cNvPr id="3" name="Subtitle 2"/>
          <p:cNvSpPr>
            <a:spLocks noGrp="1"/>
          </p:cNvSpPr>
          <p:nvPr>
            <p:ph type="subTitle" idx="1"/>
          </p:nvPr>
        </p:nvSpPr>
        <p:spPr>
          <a:xfrm>
            <a:off x="553792" y="2704562"/>
            <a:ext cx="9272788" cy="1893196"/>
          </a:xfrm>
        </p:spPr>
        <p:txBody>
          <a:bodyPr>
            <a:normAutofit/>
          </a:bodyPr>
          <a:lstStyle/>
          <a:p>
            <a:pPr algn="ctr"/>
            <a:r>
              <a:rPr lang="en-US" sz="2800" dirty="0" smtClean="0">
                <a:solidFill>
                  <a:schemeClr val="accent1">
                    <a:lumMod val="75000"/>
                  </a:schemeClr>
                </a:solidFill>
                <a:latin typeface="Algerian" panose="04020705040A02060702" pitchFamily="82" charset="0"/>
              </a:rPr>
              <a:t>Biometric surveillance system</a:t>
            </a:r>
          </a:p>
          <a:p>
            <a:pPr algn="ctr"/>
            <a:r>
              <a:rPr lang="en-US" sz="2800" dirty="0" smtClean="0">
                <a:solidFill>
                  <a:schemeClr val="accent1">
                    <a:lumMod val="75000"/>
                  </a:schemeClr>
                </a:solidFill>
                <a:latin typeface="Algerian" panose="04020705040A02060702" pitchFamily="82" charset="0"/>
              </a:rPr>
              <a:t>With </a:t>
            </a:r>
          </a:p>
          <a:p>
            <a:pPr algn="ctr"/>
            <a:r>
              <a:rPr lang="en-US" sz="2800" dirty="0" smtClean="0">
                <a:solidFill>
                  <a:schemeClr val="accent1">
                    <a:lumMod val="75000"/>
                  </a:schemeClr>
                </a:solidFill>
                <a:latin typeface="Algerian" panose="04020705040A02060702" pitchFamily="82" charset="0"/>
              </a:rPr>
              <a:t>Face and Gait recognition</a:t>
            </a:r>
            <a:endParaRPr lang="en-IN" sz="2800" dirty="0">
              <a:solidFill>
                <a:schemeClr val="accent1">
                  <a:lumMod val="75000"/>
                </a:schemeClr>
              </a:solidFill>
              <a:latin typeface="Algerian" panose="04020705040A02060702" pitchFamily="82" charset="0"/>
            </a:endParaRPr>
          </a:p>
        </p:txBody>
      </p:sp>
      <p:sp>
        <p:nvSpPr>
          <p:cNvPr id="5" name="TextBox 4"/>
          <p:cNvSpPr txBox="1"/>
          <p:nvPr/>
        </p:nvSpPr>
        <p:spPr>
          <a:xfrm>
            <a:off x="708337" y="4919730"/>
            <a:ext cx="4893973" cy="707886"/>
          </a:xfrm>
          <a:prstGeom prst="rect">
            <a:avLst/>
          </a:prstGeom>
          <a:noFill/>
        </p:spPr>
        <p:txBody>
          <a:bodyPr wrap="square" rtlCol="0">
            <a:spAutoFit/>
          </a:bodyPr>
          <a:lstStyle/>
          <a:p>
            <a:r>
              <a:rPr lang="en-US" dirty="0" smtClean="0">
                <a:ln w="0"/>
                <a:solidFill>
                  <a:schemeClr val="accent1"/>
                </a:solidFill>
                <a:effectLst>
                  <a:outerShdw blurRad="38100" dist="25400" dir="5400000" algn="ctr" rotWithShape="0">
                    <a:srgbClr val="6E747A">
                      <a:alpha val="43000"/>
                    </a:srgbClr>
                  </a:outerShdw>
                </a:effectLst>
                <a:latin typeface="Algerian" panose="04020705040A02060702" pitchFamily="82" charset="0"/>
              </a:rPr>
              <a:t> </a:t>
            </a:r>
            <a:r>
              <a:rPr lang="en-US" sz="2000" dirty="0" smtClean="0">
                <a:ln w="0"/>
                <a:solidFill>
                  <a:schemeClr val="accent1"/>
                </a:solidFill>
                <a:effectLst>
                  <a:outerShdw blurRad="38100" dist="25400" dir="5400000" algn="ctr" rotWithShape="0">
                    <a:srgbClr val="6E747A">
                      <a:alpha val="43000"/>
                    </a:srgbClr>
                  </a:outerShdw>
                </a:effectLst>
                <a:latin typeface="Algerian" panose="04020705040A02060702" pitchFamily="82" charset="0"/>
              </a:rPr>
              <a:t>By : Anisha Swain</a:t>
            </a:r>
          </a:p>
          <a:p>
            <a:r>
              <a:rPr lang="en-US" sz="2000" dirty="0" smtClean="0">
                <a:ln w="0"/>
                <a:solidFill>
                  <a:schemeClr val="accent1"/>
                </a:solidFill>
                <a:effectLst>
                  <a:outerShdw blurRad="38100" dist="25400" dir="5400000" algn="ctr" rotWithShape="0">
                    <a:srgbClr val="6E747A">
                      <a:alpha val="43000"/>
                    </a:srgbClr>
                  </a:outerShdw>
                </a:effectLst>
                <a:latin typeface="Algerian" panose="04020705040A02060702" pitchFamily="82" charset="0"/>
              </a:rPr>
              <a:t>Guided by: Dr. Geetika Jain Saxena</a:t>
            </a:r>
            <a:endParaRPr lang="en-IN" sz="2000" dirty="0">
              <a:ln w="0"/>
              <a:solidFill>
                <a:schemeClr val="accent1"/>
              </a:solidFill>
              <a:effectLst>
                <a:outerShdw blurRad="38100" dist="25400" dir="5400000" algn="ctr" rotWithShape="0">
                  <a:srgbClr val="6E747A">
                    <a:alpha val="43000"/>
                  </a:srgbClr>
                </a:outerShdw>
              </a:effectLst>
              <a:latin typeface="Algerian" panose="04020705040A02060702" pitchFamily="82" charset="0"/>
            </a:endParaRPr>
          </a:p>
        </p:txBody>
      </p:sp>
    </p:spTree>
    <p:extLst>
      <p:ext uri="{BB962C8B-B14F-4D97-AF65-F5344CB8AC3E}">
        <p14:creationId xmlns:p14="http://schemas.microsoft.com/office/powerpoint/2010/main" val="2352578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lgerian" panose="04020705040A02060702" pitchFamily="82" charset="0"/>
              </a:rPr>
              <a:t>Removal of noise with filters</a:t>
            </a:r>
            <a:endParaRPr lang="en-IN" dirty="0">
              <a:latin typeface="Algerian" panose="04020705040A02060702" pitchFamily="82" charset="0"/>
            </a:endParaRPr>
          </a:p>
        </p:txBody>
      </p:sp>
      <p:sp>
        <p:nvSpPr>
          <p:cNvPr id="3" name="Content Placeholder 2"/>
          <p:cNvSpPr>
            <a:spLocks noGrp="1"/>
          </p:cNvSpPr>
          <p:nvPr>
            <p:ph sz="quarter" idx="13"/>
          </p:nvPr>
        </p:nvSpPr>
        <p:spPr>
          <a:xfrm>
            <a:off x="922032" y="2189407"/>
            <a:ext cx="4184035" cy="2446987"/>
          </a:xfrm>
        </p:spPr>
        <p:txBody>
          <a:bodyPr>
            <a:normAutofit lnSpcReduction="10000"/>
          </a:bodyPr>
          <a:lstStyle/>
          <a:p>
            <a:r>
              <a:rPr lang="en-US" sz="2800" dirty="0" smtClean="0"/>
              <a:t>Mean Filter</a:t>
            </a:r>
          </a:p>
          <a:p>
            <a:r>
              <a:rPr lang="en-US" sz="2800" dirty="0" smtClean="0"/>
              <a:t>Median Filter</a:t>
            </a:r>
          </a:p>
          <a:p>
            <a:r>
              <a:rPr lang="en-US" sz="2800" dirty="0" smtClean="0"/>
              <a:t>Gaussian Filter</a:t>
            </a:r>
          </a:p>
          <a:p>
            <a:r>
              <a:rPr lang="en-US" sz="2800" dirty="0" smtClean="0"/>
              <a:t>Bilateral Filter</a:t>
            </a:r>
            <a:endParaRPr lang="en-IN" sz="2800" dirty="0"/>
          </a:p>
        </p:txBody>
      </p:sp>
      <p:sp>
        <p:nvSpPr>
          <p:cNvPr id="4" name="Content Placeholder 3"/>
          <p:cNvSpPr>
            <a:spLocks noGrp="1"/>
          </p:cNvSpPr>
          <p:nvPr>
            <p:ph sz="quarter" idx="14"/>
          </p:nvPr>
        </p:nvSpPr>
        <p:spPr>
          <a:xfrm>
            <a:off x="4729362" y="1378040"/>
            <a:ext cx="4208576" cy="5215943"/>
          </a:xfrm>
        </p:spPr>
        <p:txBody>
          <a:bodyPr>
            <a:normAutofit fontScale="85000" lnSpcReduction="20000"/>
          </a:bodyPr>
          <a:lstStyle/>
          <a:p>
            <a:r>
              <a:rPr lang="en-IN" dirty="0"/>
              <a:t>The </a:t>
            </a:r>
            <a:r>
              <a:rPr lang="en-IN" b="1" dirty="0"/>
              <a:t>mean filter</a:t>
            </a:r>
            <a:r>
              <a:rPr lang="en-IN" dirty="0"/>
              <a:t> is a simple sliding-window spatial </a:t>
            </a:r>
            <a:r>
              <a:rPr lang="en-IN" b="1" dirty="0"/>
              <a:t>filter</a:t>
            </a:r>
            <a:r>
              <a:rPr lang="en-IN" dirty="0"/>
              <a:t> that replaces the </a:t>
            </a:r>
            <a:r>
              <a:rPr lang="en-IN" dirty="0" smtClean="0"/>
              <a:t>centre </a:t>
            </a:r>
            <a:r>
              <a:rPr lang="en-IN" dirty="0"/>
              <a:t>value in the window with the </a:t>
            </a:r>
            <a:r>
              <a:rPr lang="en-IN" b="1" dirty="0"/>
              <a:t>average</a:t>
            </a:r>
            <a:r>
              <a:rPr lang="en-IN" dirty="0"/>
              <a:t> (</a:t>
            </a:r>
            <a:r>
              <a:rPr lang="en-IN" b="1" dirty="0"/>
              <a:t>mean</a:t>
            </a:r>
            <a:r>
              <a:rPr lang="en-IN" dirty="0"/>
              <a:t>) </a:t>
            </a:r>
            <a:endParaRPr lang="en-IN" dirty="0" smtClean="0"/>
          </a:p>
          <a:p>
            <a:r>
              <a:rPr lang="en-IN" dirty="0"/>
              <a:t>The median filter is also a sliding-window spatial filter, but it replaces the </a:t>
            </a:r>
            <a:r>
              <a:rPr lang="en-IN" dirty="0" smtClean="0"/>
              <a:t>centre </a:t>
            </a:r>
            <a:r>
              <a:rPr lang="en-IN" dirty="0"/>
              <a:t>value in the window with the median of all the pixel values in the </a:t>
            </a:r>
            <a:r>
              <a:rPr lang="en-IN" dirty="0" smtClean="0"/>
              <a:t>window</a:t>
            </a:r>
          </a:p>
          <a:p>
            <a:r>
              <a:rPr lang="en-IN" dirty="0"/>
              <a:t>In image processing, a </a:t>
            </a:r>
            <a:r>
              <a:rPr lang="en-IN" b="1" dirty="0"/>
              <a:t>Gaussian blur</a:t>
            </a:r>
            <a:r>
              <a:rPr lang="en-IN" dirty="0"/>
              <a:t> (also known as Gaussian smoothing) is the result of blurring an image by a Gaussian </a:t>
            </a:r>
            <a:r>
              <a:rPr lang="en-IN" dirty="0" smtClean="0"/>
              <a:t>function</a:t>
            </a:r>
          </a:p>
          <a:p>
            <a:r>
              <a:rPr lang="en-IN" dirty="0"/>
              <a:t>Bilateral Filter uses Gaussian Filter but it has also one more (multiplicative) Gaussian filter component which is a function of pixel intensity difference. </a:t>
            </a:r>
          </a:p>
          <a:p>
            <a:endParaRPr lang="en-IN" dirty="0"/>
          </a:p>
        </p:txBody>
      </p:sp>
    </p:spTree>
    <p:extLst>
      <p:ext uri="{BB962C8B-B14F-4D97-AF65-F5344CB8AC3E}">
        <p14:creationId xmlns:p14="http://schemas.microsoft.com/office/powerpoint/2010/main" val="532479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3"/>
            <p:extLst>
              <p:ext uri="{D42A27DB-BD31-4B8C-83A1-F6EECF244321}">
                <p14:modId xmlns:p14="http://schemas.microsoft.com/office/powerpoint/2010/main" val="4014808869"/>
              </p:ext>
            </p:extLst>
          </p:nvPr>
        </p:nvGraphicFramePr>
        <p:xfrm>
          <a:off x="1901356" y="-115910"/>
          <a:ext cx="6714610" cy="3464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2988825231"/>
              </p:ext>
            </p:extLst>
          </p:nvPr>
        </p:nvGraphicFramePr>
        <p:xfrm>
          <a:off x="1373620" y="3028144"/>
          <a:ext cx="3378683" cy="32567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p:cNvGraphicFramePr/>
          <p:nvPr>
            <p:extLst>
              <p:ext uri="{D42A27DB-BD31-4B8C-83A1-F6EECF244321}">
                <p14:modId xmlns:p14="http://schemas.microsoft.com/office/powerpoint/2010/main" val="1477797274"/>
              </p:ext>
            </p:extLst>
          </p:nvPr>
        </p:nvGraphicFramePr>
        <p:xfrm>
          <a:off x="4712025" y="2984111"/>
          <a:ext cx="4444853" cy="33136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600609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7"/>
          <p:cNvPicPr/>
          <p:nvPr/>
        </p:nvPicPr>
        <p:blipFill>
          <a:blip r:embed="rId2">
            <a:extLst>
              <a:ext uri="{28A0092B-C50C-407E-A947-70E740481C1C}">
                <a14:useLocalDpi xmlns:a14="http://schemas.microsoft.com/office/drawing/2010/main" val="0"/>
              </a:ext>
            </a:extLst>
          </a:blip>
          <a:stretch>
            <a:fillRect/>
          </a:stretch>
        </p:blipFill>
        <p:spPr bwMode="auto">
          <a:xfrm>
            <a:off x="615780" y="368849"/>
            <a:ext cx="3685763" cy="2554656"/>
          </a:xfrm>
          <a:prstGeom prst="rect">
            <a:avLst/>
          </a:prstGeom>
        </p:spPr>
      </p:pic>
      <p:pic>
        <p:nvPicPr>
          <p:cNvPr id="6" name="Image9"/>
          <p:cNvPicPr/>
          <p:nvPr/>
        </p:nvPicPr>
        <p:blipFill>
          <a:blip r:embed="rId3">
            <a:extLst>
              <a:ext uri="{28A0092B-C50C-407E-A947-70E740481C1C}">
                <a14:useLocalDpi xmlns:a14="http://schemas.microsoft.com/office/drawing/2010/main" val="0"/>
              </a:ext>
            </a:extLst>
          </a:blip>
          <a:stretch>
            <a:fillRect/>
          </a:stretch>
        </p:blipFill>
        <p:spPr bwMode="auto">
          <a:xfrm>
            <a:off x="4788535" y="381730"/>
            <a:ext cx="3608490" cy="2554653"/>
          </a:xfrm>
          <a:prstGeom prst="rect">
            <a:avLst/>
          </a:prstGeom>
        </p:spPr>
      </p:pic>
      <p:pic>
        <p:nvPicPr>
          <p:cNvPr id="7" name="Image11"/>
          <p:cNvPicPr/>
          <p:nvPr/>
        </p:nvPicPr>
        <p:blipFill>
          <a:blip r:embed="rId4"/>
          <a:stretch>
            <a:fillRect/>
          </a:stretch>
        </p:blipFill>
        <p:spPr bwMode="auto">
          <a:xfrm>
            <a:off x="590022" y="3631453"/>
            <a:ext cx="3556976" cy="2331465"/>
          </a:xfrm>
          <a:prstGeom prst="rect">
            <a:avLst/>
          </a:prstGeom>
        </p:spPr>
      </p:pic>
      <p:pic>
        <p:nvPicPr>
          <p:cNvPr id="8" name="Image13"/>
          <p:cNvPicPr/>
          <p:nvPr/>
        </p:nvPicPr>
        <p:blipFill>
          <a:blip r:embed="rId4"/>
          <a:stretch>
            <a:fillRect/>
          </a:stretch>
        </p:blipFill>
        <p:spPr bwMode="auto">
          <a:xfrm>
            <a:off x="4762776" y="3618574"/>
            <a:ext cx="3698643" cy="2344344"/>
          </a:xfrm>
          <a:prstGeom prst="rect">
            <a:avLst/>
          </a:prstGeom>
        </p:spPr>
      </p:pic>
      <p:sp>
        <p:nvSpPr>
          <p:cNvPr id="9" name="TextBox 8"/>
          <p:cNvSpPr txBox="1"/>
          <p:nvPr/>
        </p:nvSpPr>
        <p:spPr>
          <a:xfrm>
            <a:off x="579549" y="3090930"/>
            <a:ext cx="3657600" cy="369332"/>
          </a:xfrm>
          <a:prstGeom prst="rect">
            <a:avLst/>
          </a:prstGeom>
          <a:noFill/>
        </p:spPr>
        <p:txBody>
          <a:bodyPr wrap="square" rtlCol="0">
            <a:spAutoFit/>
          </a:bodyPr>
          <a:lstStyle/>
          <a:p>
            <a:pPr algn="ctr"/>
            <a:r>
              <a:rPr lang="en-US" dirty="0" smtClean="0"/>
              <a:t>Mean Filtered</a:t>
            </a:r>
            <a:endParaRPr lang="en-IN" dirty="0"/>
          </a:p>
        </p:txBody>
      </p:sp>
      <p:sp>
        <p:nvSpPr>
          <p:cNvPr id="10" name="TextBox 9"/>
          <p:cNvSpPr txBox="1"/>
          <p:nvPr/>
        </p:nvSpPr>
        <p:spPr>
          <a:xfrm>
            <a:off x="5138670" y="3078051"/>
            <a:ext cx="2936384" cy="369332"/>
          </a:xfrm>
          <a:prstGeom prst="rect">
            <a:avLst/>
          </a:prstGeom>
          <a:noFill/>
        </p:spPr>
        <p:txBody>
          <a:bodyPr wrap="square" rtlCol="0">
            <a:spAutoFit/>
          </a:bodyPr>
          <a:lstStyle/>
          <a:p>
            <a:pPr algn="ctr"/>
            <a:r>
              <a:rPr lang="en-US" dirty="0" smtClean="0"/>
              <a:t>Median Filtered</a:t>
            </a:r>
            <a:endParaRPr lang="en-IN" dirty="0"/>
          </a:p>
        </p:txBody>
      </p:sp>
      <p:sp>
        <p:nvSpPr>
          <p:cNvPr id="11" name="TextBox 10"/>
          <p:cNvSpPr txBox="1"/>
          <p:nvPr/>
        </p:nvSpPr>
        <p:spPr>
          <a:xfrm>
            <a:off x="1159099" y="6168980"/>
            <a:ext cx="3065171" cy="369332"/>
          </a:xfrm>
          <a:prstGeom prst="rect">
            <a:avLst/>
          </a:prstGeom>
          <a:noFill/>
        </p:spPr>
        <p:txBody>
          <a:bodyPr wrap="square" rtlCol="0">
            <a:spAutoFit/>
          </a:bodyPr>
          <a:lstStyle/>
          <a:p>
            <a:pPr algn="ctr"/>
            <a:r>
              <a:rPr lang="en-US" dirty="0" smtClean="0"/>
              <a:t>Gaussian Filtered</a:t>
            </a:r>
            <a:endParaRPr lang="en-IN" dirty="0"/>
          </a:p>
        </p:txBody>
      </p:sp>
      <p:sp>
        <p:nvSpPr>
          <p:cNvPr id="12" name="TextBox 11"/>
          <p:cNvSpPr txBox="1"/>
          <p:nvPr/>
        </p:nvSpPr>
        <p:spPr>
          <a:xfrm>
            <a:off x="5215944" y="6143222"/>
            <a:ext cx="3090930" cy="369332"/>
          </a:xfrm>
          <a:prstGeom prst="rect">
            <a:avLst/>
          </a:prstGeom>
          <a:noFill/>
        </p:spPr>
        <p:txBody>
          <a:bodyPr wrap="square" rtlCol="0">
            <a:spAutoFit/>
          </a:bodyPr>
          <a:lstStyle/>
          <a:p>
            <a:pPr algn="ctr"/>
            <a:r>
              <a:rPr lang="en-US" dirty="0" smtClean="0"/>
              <a:t>Bilateral Filtered</a:t>
            </a:r>
            <a:endParaRPr lang="en-IN" dirty="0"/>
          </a:p>
        </p:txBody>
      </p:sp>
    </p:spTree>
    <p:extLst>
      <p:ext uri="{BB962C8B-B14F-4D97-AF65-F5344CB8AC3E}">
        <p14:creationId xmlns:p14="http://schemas.microsoft.com/office/powerpoint/2010/main" val="1795913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74670596"/>
              </p:ext>
            </p:extLst>
          </p:nvPr>
        </p:nvGraphicFramePr>
        <p:xfrm>
          <a:off x="850006" y="991671"/>
          <a:ext cx="8255356" cy="4649275"/>
        </p:xfrm>
        <a:graphic>
          <a:graphicData uri="http://schemas.openxmlformats.org/drawingml/2006/table">
            <a:tbl>
              <a:tblPr firstRow="1" firstCol="1" bandRow="1">
                <a:tableStyleId>{5C22544A-7EE6-4342-B048-85BDC9FD1C3A}</a:tableStyleId>
              </a:tblPr>
              <a:tblGrid>
                <a:gridCol w="4127678"/>
                <a:gridCol w="4127678"/>
              </a:tblGrid>
              <a:tr h="929855">
                <a:tc>
                  <a:txBody>
                    <a:bodyPr/>
                    <a:lstStyle/>
                    <a:p>
                      <a:pPr marL="0" marR="0" algn="ctr">
                        <a:lnSpc>
                          <a:spcPct val="115000"/>
                        </a:lnSpc>
                        <a:spcBef>
                          <a:spcPts val="500"/>
                        </a:spcBef>
                        <a:spcAft>
                          <a:spcPts val="0"/>
                        </a:spcAft>
                      </a:pPr>
                      <a:r>
                        <a:rPr lang="en-IN" sz="3200" dirty="0">
                          <a:effectLst/>
                        </a:rPr>
                        <a:t>Noise</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0"/>
                        </a:spcAft>
                      </a:pPr>
                      <a:r>
                        <a:rPr lang="en-IN" sz="3200">
                          <a:effectLst/>
                        </a:rPr>
                        <a:t>Best Suited Filters</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929855">
                <a:tc>
                  <a:txBody>
                    <a:bodyPr/>
                    <a:lstStyle/>
                    <a:p>
                      <a:pPr marL="0" marR="0" algn="ctr">
                        <a:lnSpc>
                          <a:spcPct val="115000"/>
                        </a:lnSpc>
                        <a:spcBef>
                          <a:spcPts val="500"/>
                        </a:spcBef>
                        <a:spcAft>
                          <a:spcPts val="0"/>
                        </a:spcAft>
                      </a:pPr>
                      <a:r>
                        <a:rPr lang="en-IN" sz="2800" dirty="0">
                          <a:effectLst/>
                        </a:rPr>
                        <a:t>Salt and Pepper</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0"/>
                        </a:spcAft>
                      </a:pPr>
                      <a:r>
                        <a:rPr lang="en-IN" sz="2800">
                          <a:effectLst/>
                        </a:rPr>
                        <a:t>Median</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929855">
                <a:tc>
                  <a:txBody>
                    <a:bodyPr/>
                    <a:lstStyle/>
                    <a:p>
                      <a:pPr marL="0" marR="0" algn="ctr">
                        <a:lnSpc>
                          <a:spcPct val="115000"/>
                        </a:lnSpc>
                        <a:spcBef>
                          <a:spcPts val="500"/>
                        </a:spcBef>
                        <a:spcAft>
                          <a:spcPts val="0"/>
                        </a:spcAft>
                      </a:pPr>
                      <a:r>
                        <a:rPr lang="en-IN" sz="2800" dirty="0" smtClean="0">
                          <a:effectLst/>
                        </a:rPr>
                        <a:t>Poisson</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0"/>
                        </a:spcAft>
                      </a:pPr>
                      <a:r>
                        <a:rPr lang="en-IN" sz="2800">
                          <a:effectLst/>
                        </a:rPr>
                        <a:t>Mean</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929855">
                <a:tc>
                  <a:txBody>
                    <a:bodyPr/>
                    <a:lstStyle/>
                    <a:p>
                      <a:pPr marL="0" marR="0" algn="ctr">
                        <a:lnSpc>
                          <a:spcPct val="115000"/>
                        </a:lnSpc>
                        <a:spcBef>
                          <a:spcPts val="500"/>
                        </a:spcBef>
                        <a:spcAft>
                          <a:spcPts val="0"/>
                        </a:spcAft>
                      </a:pPr>
                      <a:r>
                        <a:rPr lang="en-IN" sz="2800">
                          <a:effectLst/>
                        </a:rPr>
                        <a:t>Gaussian</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0"/>
                        </a:spcAft>
                      </a:pPr>
                      <a:r>
                        <a:rPr lang="en-IN" sz="2800">
                          <a:effectLst/>
                        </a:rPr>
                        <a:t>Gaussian</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929855">
                <a:tc>
                  <a:txBody>
                    <a:bodyPr/>
                    <a:lstStyle/>
                    <a:p>
                      <a:pPr marL="0" marR="0" algn="ctr">
                        <a:lnSpc>
                          <a:spcPct val="115000"/>
                        </a:lnSpc>
                        <a:spcBef>
                          <a:spcPts val="500"/>
                        </a:spcBef>
                        <a:spcAft>
                          <a:spcPts val="0"/>
                        </a:spcAft>
                      </a:pPr>
                      <a:r>
                        <a:rPr lang="en-IN" sz="2800">
                          <a:effectLst/>
                        </a:rPr>
                        <a:t>Speckle</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0"/>
                        </a:spcAft>
                      </a:pPr>
                      <a:r>
                        <a:rPr lang="en-IN" sz="2800" dirty="0">
                          <a:effectLst/>
                        </a:rPr>
                        <a:t>Weiner</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373627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639" y="609600"/>
            <a:ext cx="9040969" cy="1320800"/>
          </a:xfrm>
        </p:spPr>
        <p:txBody>
          <a:bodyPr>
            <a:normAutofit/>
          </a:bodyPr>
          <a:lstStyle/>
          <a:p>
            <a:pPr algn="ctr"/>
            <a:r>
              <a:rPr lang="en-US" dirty="0" smtClean="0">
                <a:latin typeface="Algerian" panose="04020705040A02060702" pitchFamily="82" charset="0"/>
              </a:rPr>
              <a:t>Geometric transformation of images</a:t>
            </a:r>
            <a:endParaRPr lang="en-IN" dirty="0">
              <a:latin typeface="Algerian" panose="04020705040A02060702" pitchFamily="82" charset="0"/>
            </a:endParaRPr>
          </a:p>
        </p:txBody>
      </p:sp>
      <p:sp>
        <p:nvSpPr>
          <p:cNvPr id="3" name="TextBox 2"/>
          <p:cNvSpPr txBox="1"/>
          <p:nvPr/>
        </p:nvSpPr>
        <p:spPr>
          <a:xfrm>
            <a:off x="746975" y="2228045"/>
            <a:ext cx="2614411" cy="2062103"/>
          </a:xfrm>
          <a:prstGeom prst="rect">
            <a:avLst/>
          </a:prstGeom>
          <a:noFill/>
        </p:spPr>
        <p:txBody>
          <a:bodyPr wrap="square" rtlCol="0">
            <a:spAutoFit/>
          </a:bodyPr>
          <a:lstStyle/>
          <a:p>
            <a:pPr marL="285750" indent="-285750">
              <a:buFont typeface="Wingdings" panose="05000000000000000000" pitchFamily="2" charset="2"/>
              <a:buChar char="Ø"/>
            </a:pPr>
            <a:r>
              <a:rPr lang="en-US" sz="3200" dirty="0" smtClean="0"/>
              <a:t>Translation</a:t>
            </a:r>
          </a:p>
          <a:p>
            <a:pPr marL="285750" indent="-285750">
              <a:buFont typeface="Wingdings" panose="05000000000000000000" pitchFamily="2" charset="2"/>
              <a:buChar char="Ø"/>
            </a:pPr>
            <a:r>
              <a:rPr lang="en-US" sz="3200" dirty="0" smtClean="0"/>
              <a:t>Scaling</a:t>
            </a:r>
          </a:p>
          <a:p>
            <a:pPr marL="285750" indent="-285750">
              <a:buFont typeface="Wingdings" panose="05000000000000000000" pitchFamily="2" charset="2"/>
              <a:buChar char="Ø"/>
            </a:pPr>
            <a:r>
              <a:rPr lang="en-US" sz="3200" dirty="0" smtClean="0"/>
              <a:t>Rotation</a:t>
            </a:r>
          </a:p>
          <a:p>
            <a:pPr marL="285750" indent="-285750">
              <a:buFont typeface="Wingdings" panose="05000000000000000000" pitchFamily="2" charset="2"/>
              <a:buChar char="Ø"/>
            </a:pPr>
            <a:r>
              <a:rPr lang="en-US" sz="3200" dirty="0" smtClean="0"/>
              <a:t>Cropping</a:t>
            </a:r>
            <a:endParaRPr lang="en-IN" sz="32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185924" y="2217112"/>
            <a:ext cx="2403475" cy="1419225"/>
          </a:xfrm>
          <a:prstGeom prst="rect">
            <a:avLst/>
          </a:prstGeom>
        </p:spPr>
      </p:pic>
      <p:pic>
        <p:nvPicPr>
          <p:cNvPr id="5" name="Image5"/>
          <p:cNvPicPr/>
          <p:nvPr/>
        </p:nvPicPr>
        <p:blipFill>
          <a:blip r:embed="rId3">
            <a:extLst>
              <a:ext uri="{28A0092B-C50C-407E-A947-70E740481C1C}">
                <a14:useLocalDpi xmlns:a14="http://schemas.microsoft.com/office/drawing/2010/main" val="0"/>
              </a:ext>
            </a:extLst>
          </a:blip>
          <a:stretch>
            <a:fillRect/>
          </a:stretch>
        </p:blipFill>
        <p:spPr bwMode="auto">
          <a:xfrm>
            <a:off x="6969764" y="2197068"/>
            <a:ext cx="2322195" cy="1407795"/>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4209973" y="4207623"/>
            <a:ext cx="2422647" cy="1497718"/>
          </a:xfrm>
          <a:prstGeom prst="rect">
            <a:avLst/>
          </a:prstGeom>
        </p:spPr>
      </p:pic>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6986730" y="4201410"/>
            <a:ext cx="2324695" cy="1516809"/>
          </a:xfrm>
          <a:prstGeom prst="rect">
            <a:avLst/>
          </a:prstGeom>
        </p:spPr>
      </p:pic>
      <p:sp>
        <p:nvSpPr>
          <p:cNvPr id="8" name="TextBox 7"/>
          <p:cNvSpPr txBox="1"/>
          <p:nvPr/>
        </p:nvSpPr>
        <p:spPr>
          <a:xfrm>
            <a:off x="4237149" y="3734873"/>
            <a:ext cx="2369713" cy="461665"/>
          </a:xfrm>
          <a:prstGeom prst="rect">
            <a:avLst/>
          </a:prstGeom>
          <a:noFill/>
        </p:spPr>
        <p:txBody>
          <a:bodyPr wrap="square" rtlCol="0">
            <a:spAutoFit/>
          </a:bodyPr>
          <a:lstStyle/>
          <a:p>
            <a:pPr algn="ctr"/>
            <a:r>
              <a:rPr lang="en-US" sz="2400" dirty="0" smtClean="0"/>
              <a:t>Translation</a:t>
            </a:r>
            <a:endParaRPr lang="en-IN" sz="2400" dirty="0"/>
          </a:p>
        </p:txBody>
      </p:sp>
      <p:sp>
        <p:nvSpPr>
          <p:cNvPr id="12" name="TextBox 11"/>
          <p:cNvSpPr txBox="1"/>
          <p:nvPr/>
        </p:nvSpPr>
        <p:spPr>
          <a:xfrm>
            <a:off x="7018986" y="3683358"/>
            <a:ext cx="2137893" cy="461665"/>
          </a:xfrm>
          <a:prstGeom prst="rect">
            <a:avLst/>
          </a:prstGeom>
          <a:noFill/>
        </p:spPr>
        <p:txBody>
          <a:bodyPr wrap="square" rtlCol="0">
            <a:spAutoFit/>
          </a:bodyPr>
          <a:lstStyle/>
          <a:p>
            <a:pPr algn="ctr"/>
            <a:r>
              <a:rPr lang="en-US" sz="2400" dirty="0" smtClean="0"/>
              <a:t>Scaling</a:t>
            </a:r>
            <a:endParaRPr lang="en-IN" sz="2400" dirty="0"/>
          </a:p>
        </p:txBody>
      </p:sp>
      <p:sp>
        <p:nvSpPr>
          <p:cNvPr id="13" name="TextBox 12"/>
          <p:cNvSpPr txBox="1"/>
          <p:nvPr/>
        </p:nvSpPr>
        <p:spPr>
          <a:xfrm>
            <a:off x="4224270" y="5782614"/>
            <a:ext cx="2485623" cy="461665"/>
          </a:xfrm>
          <a:prstGeom prst="rect">
            <a:avLst/>
          </a:prstGeom>
          <a:noFill/>
        </p:spPr>
        <p:txBody>
          <a:bodyPr wrap="square" rtlCol="0">
            <a:spAutoFit/>
          </a:bodyPr>
          <a:lstStyle/>
          <a:p>
            <a:pPr algn="ctr"/>
            <a:r>
              <a:rPr lang="en-US" sz="2400" dirty="0" smtClean="0"/>
              <a:t>Rotation</a:t>
            </a:r>
            <a:endParaRPr lang="en-IN" sz="2400" dirty="0"/>
          </a:p>
        </p:txBody>
      </p:sp>
      <p:sp>
        <p:nvSpPr>
          <p:cNvPr id="14" name="TextBox 13"/>
          <p:cNvSpPr txBox="1"/>
          <p:nvPr/>
        </p:nvSpPr>
        <p:spPr>
          <a:xfrm>
            <a:off x="6993228" y="5821251"/>
            <a:ext cx="2356834" cy="461665"/>
          </a:xfrm>
          <a:prstGeom prst="rect">
            <a:avLst/>
          </a:prstGeom>
          <a:noFill/>
        </p:spPr>
        <p:txBody>
          <a:bodyPr wrap="square" rtlCol="0">
            <a:spAutoFit/>
          </a:bodyPr>
          <a:lstStyle/>
          <a:p>
            <a:pPr algn="ctr"/>
            <a:r>
              <a:rPr lang="en-US" sz="2400" dirty="0" smtClean="0"/>
              <a:t>Cropping</a:t>
            </a:r>
            <a:endParaRPr lang="en-IN" sz="2400" dirty="0"/>
          </a:p>
        </p:txBody>
      </p:sp>
    </p:spTree>
    <p:extLst>
      <p:ext uri="{BB962C8B-B14F-4D97-AF65-F5344CB8AC3E}">
        <p14:creationId xmlns:p14="http://schemas.microsoft.com/office/powerpoint/2010/main" val="3355714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lgerian" panose="04020705040A02060702" pitchFamily="82" charset="0"/>
              </a:rPr>
              <a:t>Edge detection</a:t>
            </a:r>
            <a:endParaRPr lang="en-IN" sz="4000" dirty="0">
              <a:latin typeface="Algerian" panose="04020705040A02060702" pitchFamily="82" charset="0"/>
            </a:endParaRPr>
          </a:p>
        </p:txBody>
      </p:sp>
      <p:sp>
        <p:nvSpPr>
          <p:cNvPr id="3" name="Text Placeholder 2"/>
          <p:cNvSpPr>
            <a:spLocks noGrp="1"/>
          </p:cNvSpPr>
          <p:nvPr>
            <p:ph type="body" idx="1"/>
          </p:nvPr>
        </p:nvSpPr>
        <p:spPr>
          <a:xfrm>
            <a:off x="624229" y="1517039"/>
            <a:ext cx="4185623" cy="576262"/>
          </a:xfrm>
        </p:spPr>
        <p:txBody>
          <a:bodyPr/>
          <a:lstStyle/>
          <a:p>
            <a:pPr algn="ctr"/>
            <a:r>
              <a:rPr lang="en-US" dirty="0" smtClean="0">
                <a:latin typeface="Algerian" panose="04020705040A02060702" pitchFamily="82" charset="0"/>
              </a:rPr>
              <a:t>Canny edge detector</a:t>
            </a:r>
            <a:endParaRPr lang="en-IN" dirty="0">
              <a:latin typeface="Algerian" panose="04020705040A02060702" pitchFamily="82" charset="0"/>
            </a:endParaRPr>
          </a:p>
        </p:txBody>
      </p:sp>
      <p:pic>
        <p:nvPicPr>
          <p:cNvPr id="7" name="Content Placeholder 6"/>
          <p:cNvPicPr>
            <a:picLocks noGrp="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978794" y="2511380"/>
            <a:ext cx="3245475" cy="3348507"/>
          </a:xfrm>
          <a:prstGeom prst="rect">
            <a:avLst/>
          </a:prstGeom>
        </p:spPr>
      </p:pic>
      <p:sp>
        <p:nvSpPr>
          <p:cNvPr id="5" name="Text Placeholder 4"/>
          <p:cNvSpPr>
            <a:spLocks noGrp="1"/>
          </p:cNvSpPr>
          <p:nvPr>
            <p:ph type="body" sz="quarter" idx="3"/>
          </p:nvPr>
        </p:nvSpPr>
        <p:spPr>
          <a:xfrm>
            <a:off x="5049746" y="1504160"/>
            <a:ext cx="4185618" cy="576262"/>
          </a:xfrm>
        </p:spPr>
        <p:txBody>
          <a:bodyPr/>
          <a:lstStyle/>
          <a:p>
            <a:pPr algn="ctr"/>
            <a:r>
              <a:rPr lang="en-US" dirty="0" smtClean="0">
                <a:latin typeface="Algerian" panose="04020705040A02060702" pitchFamily="82" charset="0"/>
              </a:rPr>
              <a:t>sobel edge detector</a:t>
            </a:r>
            <a:endParaRPr lang="en-IN" dirty="0">
              <a:latin typeface="Algerian" panose="04020705040A02060702" pitchFamily="82" charset="0"/>
            </a:endParaRPr>
          </a:p>
        </p:txBody>
      </p:sp>
      <p:pic>
        <p:nvPicPr>
          <p:cNvPr id="10" name="Content Placeholder 9"/>
          <p:cNvPicPr>
            <a:picLocks noGrp="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4940044" y="2487023"/>
            <a:ext cx="2851674" cy="3475895"/>
          </a:xfrm>
          <a:prstGeom prst="rect">
            <a:avLst/>
          </a:prstGeom>
        </p:spPr>
      </p:pic>
      <p:pic>
        <p:nvPicPr>
          <p:cNvPr id="11" name="Picture 10"/>
          <p:cNvPicPr/>
          <p:nvPr/>
        </p:nvPicPr>
        <p:blipFill>
          <a:blip r:embed="rId4" cstate="print">
            <a:extLst>
              <a:ext uri="{28A0092B-C50C-407E-A947-70E740481C1C}">
                <a14:useLocalDpi xmlns:a14="http://schemas.microsoft.com/office/drawing/2010/main" val="0"/>
              </a:ext>
            </a:extLst>
          </a:blip>
          <a:stretch>
            <a:fillRect/>
          </a:stretch>
        </p:blipFill>
        <p:spPr>
          <a:xfrm>
            <a:off x="8067880" y="2478150"/>
            <a:ext cx="2879162" cy="3497647"/>
          </a:xfrm>
          <a:prstGeom prst="rect">
            <a:avLst/>
          </a:prstGeom>
        </p:spPr>
      </p:pic>
      <p:sp>
        <p:nvSpPr>
          <p:cNvPr id="13" name="TextBox 12"/>
          <p:cNvSpPr txBox="1"/>
          <p:nvPr/>
        </p:nvSpPr>
        <p:spPr>
          <a:xfrm>
            <a:off x="4971245" y="6104586"/>
            <a:ext cx="2807594" cy="369332"/>
          </a:xfrm>
          <a:prstGeom prst="rect">
            <a:avLst/>
          </a:prstGeom>
          <a:noFill/>
        </p:spPr>
        <p:txBody>
          <a:bodyPr wrap="square" rtlCol="0">
            <a:spAutoFit/>
          </a:bodyPr>
          <a:lstStyle/>
          <a:p>
            <a:pPr algn="ctr"/>
            <a:r>
              <a:rPr lang="en-US" dirty="0" smtClean="0"/>
              <a:t>X-axis derivative</a:t>
            </a:r>
            <a:endParaRPr lang="en-IN" dirty="0"/>
          </a:p>
        </p:txBody>
      </p:sp>
      <p:sp>
        <p:nvSpPr>
          <p:cNvPr id="14" name="TextBox 13"/>
          <p:cNvSpPr txBox="1"/>
          <p:nvPr/>
        </p:nvSpPr>
        <p:spPr>
          <a:xfrm>
            <a:off x="8139448" y="6040192"/>
            <a:ext cx="2704563" cy="369332"/>
          </a:xfrm>
          <a:prstGeom prst="rect">
            <a:avLst/>
          </a:prstGeom>
          <a:noFill/>
        </p:spPr>
        <p:txBody>
          <a:bodyPr wrap="square" rtlCol="0">
            <a:spAutoFit/>
          </a:bodyPr>
          <a:lstStyle/>
          <a:p>
            <a:pPr algn="ctr"/>
            <a:r>
              <a:rPr lang="en-US" dirty="0" smtClean="0"/>
              <a:t>Y-axis derivative</a:t>
            </a:r>
            <a:endParaRPr lang="en-IN" dirty="0"/>
          </a:p>
        </p:txBody>
      </p:sp>
    </p:spTree>
    <p:extLst>
      <p:ext uri="{BB962C8B-B14F-4D97-AF65-F5344CB8AC3E}">
        <p14:creationId xmlns:p14="http://schemas.microsoft.com/office/powerpoint/2010/main" val="3737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Algerian" panose="04020705040A02060702" pitchFamily="82" charset="0"/>
              </a:rPr>
              <a:t>INTEREST POINT/KEY POINT DETECTION IN FACIAL IMAGES</a:t>
            </a:r>
            <a:r>
              <a:rPr lang="en-IN" dirty="0">
                <a:latin typeface="Algerian" panose="04020705040A02060702" pitchFamily="82" charset="0"/>
              </a:rPr>
              <a:t/>
            </a:r>
            <a:br>
              <a:rPr lang="en-IN" dirty="0">
                <a:latin typeface="Algerian" panose="04020705040A02060702" pitchFamily="82" charset="0"/>
              </a:rPr>
            </a:br>
            <a:endParaRPr lang="en-IN" dirty="0">
              <a:latin typeface="Algerian" panose="04020705040A02060702" pitchFamily="82" charset="0"/>
            </a:endParaRPr>
          </a:p>
        </p:txBody>
      </p:sp>
      <p:sp>
        <p:nvSpPr>
          <p:cNvPr id="3" name="Content Placeholder 2"/>
          <p:cNvSpPr>
            <a:spLocks noGrp="1"/>
          </p:cNvSpPr>
          <p:nvPr>
            <p:ph sz="quarter" idx="13"/>
          </p:nvPr>
        </p:nvSpPr>
        <p:spPr>
          <a:xfrm>
            <a:off x="1514461" y="2302256"/>
            <a:ext cx="8596668" cy="3880773"/>
          </a:xfrm>
        </p:spPr>
        <p:txBody>
          <a:bodyPr>
            <a:normAutofit/>
          </a:bodyPr>
          <a:lstStyle/>
          <a:p>
            <a:pPr lvl="0"/>
            <a:r>
              <a:rPr lang="en-IN" sz="2800" dirty="0"/>
              <a:t>Harris Corner Point Detection</a:t>
            </a:r>
          </a:p>
          <a:p>
            <a:pPr lvl="0"/>
            <a:r>
              <a:rPr lang="en-IN" sz="2800" dirty="0"/>
              <a:t>Scale Invariant Feature Transform (SIFT)</a:t>
            </a:r>
          </a:p>
          <a:p>
            <a:pPr lvl="0"/>
            <a:r>
              <a:rPr lang="en-IN" sz="2800" dirty="0"/>
              <a:t>Speeded Up Robust Feature (SURF)</a:t>
            </a:r>
          </a:p>
          <a:p>
            <a:pPr lvl="0"/>
            <a:r>
              <a:rPr lang="en-IN" sz="2800" dirty="0"/>
              <a:t>Histogram Oriented Gradient (HOG)</a:t>
            </a:r>
          </a:p>
        </p:txBody>
      </p:sp>
    </p:spTree>
    <p:extLst>
      <p:ext uri="{BB962C8B-B14F-4D97-AF65-F5344CB8AC3E}">
        <p14:creationId xmlns:p14="http://schemas.microsoft.com/office/powerpoint/2010/main" val="1090651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latin typeface="Algerian" panose="04020705040A02060702" pitchFamily="82" charset="0"/>
              </a:rPr>
              <a:t>Harris Corner Point Detection</a:t>
            </a:r>
            <a:br>
              <a:rPr lang="en-IN" dirty="0">
                <a:latin typeface="Algerian" panose="04020705040A02060702" pitchFamily="82" charset="0"/>
              </a:rPr>
            </a:br>
            <a:endParaRPr lang="en-IN" dirty="0">
              <a:latin typeface="Algerian" panose="04020705040A02060702" pitchFamily="82" charset="0"/>
            </a:endParaRPr>
          </a:p>
        </p:txBody>
      </p:sp>
      <p:sp>
        <p:nvSpPr>
          <p:cNvPr id="3" name="Content Placeholder 2"/>
          <p:cNvSpPr>
            <a:spLocks noGrp="1"/>
          </p:cNvSpPr>
          <p:nvPr>
            <p:ph sz="quarter" idx="13"/>
          </p:nvPr>
        </p:nvSpPr>
        <p:spPr/>
        <p:txBody>
          <a:bodyPr>
            <a:normAutofit/>
          </a:bodyPr>
          <a:lstStyle/>
          <a:p>
            <a:r>
              <a:rPr lang="en-IN" sz="2400" dirty="0"/>
              <a:t>The Harris Corner Detector is a mathematical operator that finds features in an image. It is simple to compute and is fast enough to work on computers. Also, it is popular because it is rotation, scale and illumination variation independent. A sliding window is hovered over the image and corner point i.e. Key Points, is detected within that window by taking derivative. Shifting the window in any direction gives a large change in intensity.</a:t>
            </a:r>
          </a:p>
        </p:txBody>
      </p:sp>
    </p:spTree>
    <p:extLst>
      <p:ext uri="{BB962C8B-B14F-4D97-AF65-F5344CB8AC3E}">
        <p14:creationId xmlns:p14="http://schemas.microsoft.com/office/powerpoint/2010/main" val="2048533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9432581" cy="1320800"/>
          </a:xfrm>
        </p:spPr>
        <p:txBody>
          <a:bodyPr>
            <a:normAutofit/>
          </a:bodyPr>
          <a:lstStyle/>
          <a:p>
            <a:pPr lvl="0"/>
            <a:r>
              <a:rPr lang="en-IN" dirty="0">
                <a:latin typeface="Algerian" panose="04020705040A02060702" pitchFamily="82" charset="0"/>
              </a:rPr>
              <a:t>Scale Invariant Feature Transform (SIFT)</a:t>
            </a:r>
          </a:p>
        </p:txBody>
      </p:sp>
      <p:sp>
        <p:nvSpPr>
          <p:cNvPr id="3" name="Content Placeholder 2"/>
          <p:cNvSpPr>
            <a:spLocks noGrp="1"/>
          </p:cNvSpPr>
          <p:nvPr>
            <p:ph sz="quarter" idx="13"/>
          </p:nvPr>
        </p:nvSpPr>
        <p:spPr>
          <a:xfrm>
            <a:off x="767486" y="2289377"/>
            <a:ext cx="8596668" cy="3880773"/>
          </a:xfrm>
        </p:spPr>
        <p:txBody>
          <a:bodyPr>
            <a:normAutofit fontScale="92500" lnSpcReduction="10000"/>
          </a:bodyPr>
          <a:lstStyle/>
          <a:p>
            <a:r>
              <a:rPr lang="en-IN" dirty="0"/>
              <a:t>Harris Corner Detector is Rotation invariant, which means, even if the image is rotated, we can find the same corners but it is not Scale Invariant. Scale Invariant Feature Transform (SIFT) extracts Distinctive Image Features from Scale-Invariant Key points, which extract key points and compute its descriptors. SIFT is invariance to scale and rotation as well as it is robust to Noise</a:t>
            </a:r>
            <a:r>
              <a:rPr lang="en-IN" dirty="0" smtClean="0"/>
              <a:t>.</a:t>
            </a:r>
          </a:p>
          <a:p>
            <a:pPr lvl="0"/>
            <a:r>
              <a:rPr lang="en-IN" dirty="0">
                <a:effectLst>
                  <a:glow>
                    <a:srgbClr val="000000"/>
                  </a:glow>
                  <a:outerShdw blurRad="38100" dist="25400" dir="5400000" algn="ctr">
                    <a:srgbClr val="6E747A">
                      <a:alpha val="43000"/>
                    </a:srgbClr>
                  </a:outerShdw>
                  <a:reflection stA="0" endPos="0" fadeDir="0" sx="0" sy="0"/>
                </a:effectLst>
              </a:rPr>
              <a:t>Scale Space Peak selection</a:t>
            </a:r>
          </a:p>
          <a:p>
            <a:pPr lvl="0"/>
            <a:r>
              <a:rPr lang="en-IN" dirty="0">
                <a:effectLst>
                  <a:glow>
                    <a:srgbClr val="000000"/>
                  </a:glow>
                  <a:outerShdw blurRad="38100" dist="25400" dir="5400000" algn="ctr">
                    <a:srgbClr val="6E747A">
                      <a:alpha val="43000"/>
                    </a:srgbClr>
                  </a:outerShdw>
                  <a:reflection stA="0" endPos="0" fadeDir="0" sx="0" sy="0"/>
                </a:effectLst>
              </a:rPr>
              <a:t>Key Point Localization</a:t>
            </a:r>
          </a:p>
          <a:p>
            <a:pPr lvl="0"/>
            <a:r>
              <a:rPr lang="en-IN" dirty="0">
                <a:effectLst>
                  <a:glow>
                    <a:srgbClr val="000000"/>
                  </a:glow>
                  <a:outerShdw blurRad="38100" dist="25400" dir="5400000" algn="ctr">
                    <a:srgbClr val="6E747A">
                      <a:alpha val="43000"/>
                    </a:srgbClr>
                  </a:outerShdw>
                  <a:reflection stA="0" endPos="0" fadeDir="0" sx="0" sy="0"/>
                </a:effectLst>
              </a:rPr>
              <a:t>Orientation Assignment</a:t>
            </a:r>
          </a:p>
          <a:p>
            <a:r>
              <a:rPr lang="en-US" dirty="0" smtClean="0"/>
              <a:t>Key point descriptor</a:t>
            </a:r>
            <a:endParaRPr lang="en-IN" dirty="0"/>
          </a:p>
          <a:p>
            <a:endParaRPr lang="en-IN" dirty="0"/>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4951509" y="3830679"/>
            <a:ext cx="3375660" cy="2536190"/>
          </a:xfrm>
          <a:prstGeom prst="rect">
            <a:avLst/>
          </a:prstGeom>
        </p:spPr>
      </p:pic>
    </p:spTree>
    <p:extLst>
      <p:ext uri="{BB962C8B-B14F-4D97-AF65-F5344CB8AC3E}">
        <p14:creationId xmlns:p14="http://schemas.microsoft.com/office/powerpoint/2010/main" val="2823702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latin typeface="Algerian" panose="04020705040A02060702" pitchFamily="82" charset="0"/>
              </a:rPr>
              <a:t>Speeded Up Robust Feature (SURF)</a:t>
            </a:r>
            <a:br>
              <a:rPr lang="en-IN" dirty="0">
                <a:latin typeface="Algerian" panose="04020705040A02060702" pitchFamily="82" charset="0"/>
              </a:rPr>
            </a:br>
            <a:endParaRPr lang="en-IN" dirty="0">
              <a:latin typeface="Algerian" panose="04020705040A02060702" pitchFamily="82" charset="0"/>
            </a:endParaRPr>
          </a:p>
        </p:txBody>
      </p:sp>
      <p:sp>
        <p:nvSpPr>
          <p:cNvPr id="3" name="Content Placeholder 2"/>
          <p:cNvSpPr>
            <a:spLocks noGrp="1"/>
          </p:cNvSpPr>
          <p:nvPr>
            <p:ph sz="quarter" idx="13"/>
          </p:nvPr>
        </p:nvSpPr>
        <p:spPr>
          <a:xfrm>
            <a:off x="1081199" y="1504207"/>
            <a:ext cx="10363826" cy="3424107"/>
          </a:xfrm>
        </p:spPr>
        <p:txBody>
          <a:bodyPr/>
          <a:lstStyle/>
          <a:p>
            <a:r>
              <a:rPr lang="en-IN" dirty="0"/>
              <a:t>In computer vision, </a:t>
            </a:r>
            <a:r>
              <a:rPr lang="en-IN" b="1" dirty="0"/>
              <a:t>speeded up robust features</a:t>
            </a:r>
            <a:r>
              <a:rPr lang="en-IN" dirty="0"/>
              <a:t> (</a:t>
            </a:r>
            <a:r>
              <a:rPr lang="en-IN" b="1" dirty="0"/>
              <a:t>SURF</a:t>
            </a:r>
            <a:r>
              <a:rPr lang="en-IN" dirty="0"/>
              <a:t>) is a patented local feature detector and descriptor. It can be used for tasks such as object recognition, image registration, classification or 3D reconstruction. It is partly inspired by the scale-invariant feature transform (SIFT) descriptor. The standard version of SURF is several times faster than SIFT and claimed by its authors to be more robust against different image transformations than SIFT.</a:t>
            </a:r>
          </a:p>
          <a:p>
            <a:endParaRPr lang="en-IN"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30858" y="3986750"/>
            <a:ext cx="1762125" cy="2619375"/>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146456395"/>
              </p:ext>
            </p:extLst>
          </p:nvPr>
        </p:nvGraphicFramePr>
        <p:xfrm>
          <a:off x="1692724" y="4066043"/>
          <a:ext cx="4150696" cy="2454679"/>
        </p:xfrm>
        <a:graphic>
          <a:graphicData uri="http://schemas.openxmlformats.org/drawingml/2006/table">
            <a:tbl>
              <a:tblPr firstRow="1" firstCol="1" bandRow="1">
                <a:tableStyleId>{5C22544A-7EE6-4342-B048-85BDC9FD1C3A}</a:tableStyleId>
              </a:tblPr>
              <a:tblGrid>
                <a:gridCol w="2545825"/>
                <a:gridCol w="1604871"/>
              </a:tblGrid>
              <a:tr h="621901">
                <a:tc>
                  <a:txBody>
                    <a:bodyPr/>
                    <a:lstStyle/>
                    <a:p>
                      <a:pPr marL="0" marR="0" algn="ctr">
                        <a:lnSpc>
                          <a:spcPct val="115000"/>
                        </a:lnSpc>
                        <a:spcBef>
                          <a:spcPts val="0"/>
                        </a:spcBef>
                        <a:spcAft>
                          <a:spcPts val="0"/>
                        </a:spcAft>
                      </a:pPr>
                      <a:r>
                        <a:rPr lang="en-IN" sz="1200" dirty="0">
                          <a:effectLst/>
                        </a:rPr>
                        <a:t> </a:t>
                      </a:r>
                      <a:endParaRPr lang="en-IN" sz="1000" dirty="0">
                        <a:effectLst/>
                      </a:endParaRPr>
                    </a:p>
                    <a:p>
                      <a:pPr marL="0" marR="0" algn="ctr">
                        <a:lnSpc>
                          <a:spcPct val="115000"/>
                        </a:lnSpc>
                        <a:spcBef>
                          <a:spcPts val="0"/>
                        </a:spcBef>
                        <a:spcAft>
                          <a:spcPts val="0"/>
                        </a:spcAft>
                      </a:pPr>
                      <a:r>
                        <a:rPr lang="en-IN" sz="1200" dirty="0">
                          <a:effectLst/>
                        </a:rPr>
                        <a:t>METHOD</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200">
                          <a:effectLst/>
                        </a:rPr>
                        <a:t> </a:t>
                      </a:r>
                      <a:endParaRPr lang="en-IN" sz="1000">
                        <a:effectLst/>
                      </a:endParaRPr>
                    </a:p>
                    <a:p>
                      <a:pPr marL="0" marR="0" algn="ctr">
                        <a:lnSpc>
                          <a:spcPct val="115000"/>
                        </a:lnSpc>
                        <a:spcBef>
                          <a:spcPts val="0"/>
                        </a:spcBef>
                        <a:spcAft>
                          <a:spcPts val="0"/>
                        </a:spcAft>
                      </a:pPr>
                      <a:r>
                        <a:rPr lang="en-IN" sz="1200">
                          <a:effectLst/>
                        </a:rPr>
                        <a:t>SURF</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808471">
                <a:tc>
                  <a:txBody>
                    <a:bodyPr/>
                    <a:lstStyle/>
                    <a:p>
                      <a:pPr marL="0" marR="0" algn="ctr">
                        <a:lnSpc>
                          <a:spcPct val="115000"/>
                        </a:lnSpc>
                        <a:spcBef>
                          <a:spcPts val="0"/>
                        </a:spcBef>
                        <a:spcAft>
                          <a:spcPts val="0"/>
                        </a:spcAft>
                      </a:pPr>
                      <a:r>
                        <a:rPr lang="en-IN" sz="1200">
                          <a:effectLst/>
                        </a:rPr>
                        <a:t>NO OF KEY POINTS DETECTED</a:t>
                      </a:r>
                      <a:endParaRPr lang="en-IN" sz="1000">
                        <a:effectLst/>
                      </a:endParaRPr>
                    </a:p>
                    <a:p>
                      <a:pPr marL="0" marR="0" algn="ctr">
                        <a:lnSpc>
                          <a:spcPct val="115000"/>
                        </a:lnSpc>
                        <a:spcBef>
                          <a:spcPts val="0"/>
                        </a:spcBef>
                        <a:spcAft>
                          <a:spcPts val="0"/>
                        </a:spcAft>
                      </a:pPr>
                      <a:r>
                        <a:rPr lang="en-IN" sz="1200">
                          <a:effectLst/>
                        </a:rPr>
                        <a:t>BEFORE THRESHOLD</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200">
                          <a:effectLst/>
                        </a:rPr>
                        <a:t> </a:t>
                      </a:r>
                      <a:endParaRPr lang="en-IN" sz="1000">
                        <a:effectLst/>
                      </a:endParaRPr>
                    </a:p>
                    <a:p>
                      <a:pPr marL="0" marR="0" algn="ctr">
                        <a:lnSpc>
                          <a:spcPct val="115000"/>
                        </a:lnSpc>
                        <a:spcBef>
                          <a:spcPts val="0"/>
                        </a:spcBef>
                        <a:spcAft>
                          <a:spcPts val="0"/>
                        </a:spcAft>
                      </a:pPr>
                      <a:r>
                        <a:rPr lang="en-IN" sz="1200">
                          <a:effectLst/>
                        </a:rPr>
                        <a:t>163</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402406">
                <a:tc>
                  <a:txBody>
                    <a:bodyPr/>
                    <a:lstStyle/>
                    <a:p>
                      <a:pPr marL="0" marR="0" algn="ctr">
                        <a:lnSpc>
                          <a:spcPct val="115000"/>
                        </a:lnSpc>
                        <a:spcBef>
                          <a:spcPts val="0"/>
                        </a:spcBef>
                        <a:spcAft>
                          <a:spcPts val="0"/>
                        </a:spcAft>
                      </a:pPr>
                      <a:r>
                        <a:rPr lang="en-IN" sz="1200">
                          <a:effectLst/>
                        </a:rPr>
                        <a:t>HESSIAN THRESHOLD</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200">
                          <a:effectLst/>
                        </a:rPr>
                        <a:t>100</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621901">
                <a:tc>
                  <a:txBody>
                    <a:bodyPr/>
                    <a:lstStyle/>
                    <a:p>
                      <a:pPr marL="0" marR="0" algn="ctr">
                        <a:lnSpc>
                          <a:spcPct val="115000"/>
                        </a:lnSpc>
                        <a:spcBef>
                          <a:spcPts val="0"/>
                        </a:spcBef>
                        <a:spcAft>
                          <a:spcPts val="0"/>
                        </a:spcAft>
                      </a:pPr>
                      <a:r>
                        <a:rPr lang="en-IN" sz="1200">
                          <a:effectLst/>
                        </a:rPr>
                        <a:t>NO OF KEY POINTS AFTER THRESHOLD</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200" dirty="0">
                          <a:effectLst/>
                        </a:rPr>
                        <a:t>14</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389999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latin typeface="Algerian" panose="04020705040A02060702" pitchFamily="82" charset="0"/>
              </a:rPr>
              <a:t>8</a:t>
            </a:r>
            <a:r>
              <a:rPr lang="en-US" dirty="0" smtClean="0">
                <a:latin typeface="Algerian" panose="04020705040A02060702" pitchFamily="82" charset="0"/>
              </a:rPr>
              <a:t> weeks</a:t>
            </a:r>
            <a:br>
              <a:rPr lang="en-US" dirty="0" smtClean="0">
                <a:latin typeface="Algerian" panose="04020705040A02060702" pitchFamily="82" charset="0"/>
              </a:rPr>
            </a:br>
            <a:r>
              <a:rPr lang="en-US" dirty="0" smtClean="0">
                <a:latin typeface="Algerian" panose="04020705040A02060702" pitchFamily="82" charset="0"/>
              </a:rPr>
              <a:t>56 days</a:t>
            </a:r>
            <a:endParaRPr lang="en-IN" dirty="0">
              <a:latin typeface="Algerian" panose="04020705040A02060702" pitchFamily="82" charset="0"/>
            </a:endParaRPr>
          </a:p>
        </p:txBody>
      </p:sp>
    </p:spTree>
    <p:extLst>
      <p:ext uri="{BB962C8B-B14F-4D97-AF65-F5344CB8AC3E}">
        <p14:creationId xmlns:p14="http://schemas.microsoft.com/office/powerpoint/2010/main" val="546722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Week 2</a:t>
            </a:r>
            <a:endParaRPr lang="en-IN" dirty="0">
              <a:latin typeface="Algerian" panose="04020705040A02060702" pitchFamily="82" charset="0"/>
            </a:endParaRPr>
          </a:p>
        </p:txBody>
      </p:sp>
      <p:sp>
        <p:nvSpPr>
          <p:cNvPr id="3" name="Content Placeholder 2"/>
          <p:cNvSpPr>
            <a:spLocks noGrp="1"/>
          </p:cNvSpPr>
          <p:nvPr>
            <p:ph sz="quarter" idx="13"/>
          </p:nvPr>
        </p:nvSpPr>
        <p:spPr/>
        <p:txBody>
          <a:bodyPr>
            <a:normAutofit/>
          </a:bodyPr>
          <a:lstStyle/>
          <a:p>
            <a:r>
              <a:rPr lang="en-US" sz="3200" dirty="0" smtClean="0"/>
              <a:t>Key Point Matching</a:t>
            </a:r>
          </a:p>
          <a:p>
            <a:r>
              <a:rPr lang="en-US" sz="3200" dirty="0" smtClean="0"/>
              <a:t>Object Detection</a:t>
            </a:r>
          </a:p>
          <a:p>
            <a:r>
              <a:rPr lang="en-US" sz="3200" dirty="0" smtClean="0"/>
              <a:t>Face Detection</a:t>
            </a:r>
          </a:p>
          <a:p>
            <a:endParaRPr lang="en-IN" sz="3200" dirty="0"/>
          </a:p>
        </p:txBody>
      </p:sp>
    </p:spTree>
    <p:extLst>
      <p:ext uri="{BB962C8B-B14F-4D97-AF65-F5344CB8AC3E}">
        <p14:creationId xmlns:p14="http://schemas.microsoft.com/office/powerpoint/2010/main" val="4097162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74501"/>
          </a:xfrm>
        </p:spPr>
        <p:txBody>
          <a:bodyPr/>
          <a:lstStyle/>
          <a:p>
            <a:pPr algn="ctr"/>
            <a:r>
              <a:rPr lang="en-US" dirty="0" smtClean="0">
                <a:latin typeface="Algerian" panose="04020705040A02060702" pitchFamily="82" charset="0"/>
              </a:rPr>
              <a:t>Key point matching</a:t>
            </a:r>
            <a:endParaRPr lang="en-IN" dirty="0">
              <a:latin typeface="Algerian" panose="04020705040A02060702" pitchFamily="82" charset="0"/>
            </a:endParaRPr>
          </a:p>
        </p:txBody>
      </p:sp>
      <p:sp>
        <p:nvSpPr>
          <p:cNvPr id="3" name="Text Placeholder 2"/>
          <p:cNvSpPr>
            <a:spLocks noGrp="1"/>
          </p:cNvSpPr>
          <p:nvPr>
            <p:ph type="body" idx="1"/>
          </p:nvPr>
        </p:nvSpPr>
        <p:spPr>
          <a:xfrm>
            <a:off x="662866" y="1774617"/>
            <a:ext cx="4185623" cy="576262"/>
          </a:xfrm>
        </p:spPr>
        <p:txBody>
          <a:bodyPr/>
          <a:lstStyle/>
          <a:p>
            <a:r>
              <a:rPr lang="en-IN" b="1" i="1" dirty="0">
                <a:latin typeface="Algerian" panose="04020705040A02060702" pitchFamily="82" charset="0"/>
              </a:rPr>
              <a:t>Using SIFT &amp; BRUTE-FORCE</a:t>
            </a:r>
            <a:endParaRPr lang="en-IN" dirty="0">
              <a:latin typeface="Algerian" panose="04020705040A02060702" pitchFamily="82" charset="0"/>
            </a:endParaRPr>
          </a:p>
        </p:txBody>
      </p:sp>
      <p:pic>
        <p:nvPicPr>
          <p:cNvPr id="10" name="Content Placeholder 9"/>
          <p:cNvPicPr>
            <a:picLocks noGrp="1"/>
          </p:cNvPicPr>
          <p:nvPr>
            <p:ph sz="quarter" idx="13"/>
          </p:nvPr>
        </p:nvPicPr>
        <p:blipFill>
          <a:blip r:embed="rId2">
            <a:extLst>
              <a:ext uri="{28A0092B-C50C-407E-A947-70E740481C1C}">
                <a14:useLocalDpi xmlns:a14="http://schemas.microsoft.com/office/drawing/2010/main" val="0"/>
              </a:ext>
            </a:extLst>
          </a:blip>
          <a:stretch>
            <a:fillRect/>
          </a:stretch>
        </p:blipFill>
        <p:spPr>
          <a:xfrm>
            <a:off x="637638" y="2714349"/>
            <a:ext cx="4184650" cy="1933501"/>
          </a:xfrm>
          <a:prstGeom prst="rect">
            <a:avLst/>
          </a:prstGeom>
        </p:spPr>
      </p:pic>
      <p:sp>
        <p:nvSpPr>
          <p:cNvPr id="5" name="Text Placeholder 4"/>
          <p:cNvSpPr>
            <a:spLocks noGrp="1"/>
          </p:cNvSpPr>
          <p:nvPr>
            <p:ph type="body" sz="quarter" idx="3"/>
          </p:nvPr>
        </p:nvSpPr>
        <p:spPr>
          <a:xfrm>
            <a:off x="5062625" y="1787496"/>
            <a:ext cx="4185618" cy="576262"/>
          </a:xfrm>
        </p:spPr>
        <p:txBody>
          <a:bodyPr/>
          <a:lstStyle/>
          <a:p>
            <a:pPr algn="ctr"/>
            <a:r>
              <a:rPr lang="en-IN" b="1" i="1" dirty="0">
                <a:latin typeface="Algerian" panose="04020705040A02060702" pitchFamily="82" charset="0"/>
              </a:rPr>
              <a:t>Using SIFT &amp; FLANN</a:t>
            </a:r>
            <a:endParaRPr lang="en-IN" dirty="0">
              <a:latin typeface="Algerian" panose="04020705040A02060702" pitchFamily="82" charset="0"/>
            </a:endParaRPr>
          </a:p>
        </p:txBody>
      </p:sp>
      <p:graphicFrame>
        <p:nvGraphicFramePr>
          <p:cNvPr id="9" name="Content Placeholder 8"/>
          <p:cNvGraphicFramePr>
            <a:graphicFrameLocks noGrp="1"/>
          </p:cNvGraphicFramePr>
          <p:nvPr>
            <p:ph sz="quarter" idx="14"/>
            <p:extLst>
              <p:ext uri="{D42A27DB-BD31-4B8C-83A1-F6EECF244321}">
                <p14:modId xmlns:p14="http://schemas.microsoft.com/office/powerpoint/2010/main" val="191400692"/>
              </p:ext>
            </p:extLst>
          </p:nvPr>
        </p:nvGraphicFramePr>
        <p:xfrm>
          <a:off x="666991" y="4864624"/>
          <a:ext cx="4111070" cy="1381629"/>
        </p:xfrm>
        <a:graphic>
          <a:graphicData uri="http://schemas.openxmlformats.org/drawingml/2006/table">
            <a:tbl>
              <a:tblPr firstRow="1" firstCol="1" bandRow="1">
                <a:tableStyleId>{5C22544A-7EE6-4342-B048-85BDC9FD1C3A}</a:tableStyleId>
              </a:tblPr>
              <a:tblGrid>
                <a:gridCol w="2055535"/>
                <a:gridCol w="2055535"/>
              </a:tblGrid>
              <a:tr h="549011">
                <a:tc>
                  <a:txBody>
                    <a:bodyPr/>
                    <a:lstStyle/>
                    <a:p>
                      <a:pPr marL="0" marR="0" algn="r">
                        <a:lnSpc>
                          <a:spcPct val="115000"/>
                        </a:lnSpc>
                        <a:spcBef>
                          <a:spcPts val="0"/>
                        </a:spcBef>
                        <a:spcAft>
                          <a:spcPts val="0"/>
                        </a:spcAft>
                      </a:pPr>
                      <a:r>
                        <a:rPr lang="en-IN" sz="1400">
                          <a:effectLst/>
                        </a:rPr>
                        <a:t>No of key points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345</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832618">
                <a:tc>
                  <a:txBody>
                    <a:bodyPr/>
                    <a:lstStyle/>
                    <a:p>
                      <a:pPr marL="0" marR="0" algn="r">
                        <a:lnSpc>
                          <a:spcPct val="115000"/>
                        </a:lnSpc>
                        <a:spcBef>
                          <a:spcPts val="0"/>
                        </a:spcBef>
                        <a:spcAft>
                          <a:spcPts val="0"/>
                        </a:spcAft>
                      </a:pPr>
                      <a:r>
                        <a:rPr lang="en-IN" sz="1400">
                          <a:effectLst/>
                        </a:rPr>
                        <a:t>No of matching points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dirty="0">
                          <a:effectLst/>
                        </a:rPr>
                        <a:t>3</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bl>
          </a:graphicData>
        </a:graphic>
      </p:graphicFrame>
      <p:pic>
        <p:nvPicPr>
          <p:cNvPr id="12" name="Picture 11"/>
          <p:cNvPicPr/>
          <p:nvPr/>
        </p:nvPicPr>
        <p:blipFill>
          <a:blip r:embed="rId3">
            <a:extLst>
              <a:ext uri="{28A0092B-C50C-407E-A947-70E740481C1C}">
                <a14:useLocalDpi xmlns:a14="http://schemas.microsoft.com/office/drawing/2010/main" val="0"/>
              </a:ext>
            </a:extLst>
          </a:blip>
          <a:stretch>
            <a:fillRect/>
          </a:stretch>
        </p:blipFill>
        <p:spPr>
          <a:xfrm>
            <a:off x="5416961" y="2695097"/>
            <a:ext cx="4061889" cy="1941297"/>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3804841927"/>
              </p:ext>
            </p:extLst>
          </p:nvPr>
        </p:nvGraphicFramePr>
        <p:xfrm>
          <a:off x="5441554" y="4847479"/>
          <a:ext cx="3998660" cy="1373016"/>
        </p:xfrm>
        <a:graphic>
          <a:graphicData uri="http://schemas.openxmlformats.org/drawingml/2006/table">
            <a:tbl>
              <a:tblPr firstRow="1" firstCol="1" bandRow="1">
                <a:tableStyleId>{5C22544A-7EE6-4342-B048-85BDC9FD1C3A}</a:tableStyleId>
              </a:tblPr>
              <a:tblGrid>
                <a:gridCol w="1999330"/>
                <a:gridCol w="1999330"/>
              </a:tblGrid>
              <a:tr h="686508">
                <a:tc>
                  <a:txBody>
                    <a:bodyPr/>
                    <a:lstStyle/>
                    <a:p>
                      <a:pPr marL="0" marR="0" algn="just">
                        <a:lnSpc>
                          <a:spcPct val="115000"/>
                        </a:lnSpc>
                        <a:spcBef>
                          <a:spcPts val="0"/>
                        </a:spcBef>
                        <a:spcAft>
                          <a:spcPts val="0"/>
                        </a:spcAft>
                      </a:pPr>
                      <a:r>
                        <a:rPr lang="en-IN" sz="1400">
                          <a:effectLst/>
                        </a:rPr>
                        <a:t>No of key points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345</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686508">
                <a:tc>
                  <a:txBody>
                    <a:bodyPr/>
                    <a:lstStyle/>
                    <a:p>
                      <a:pPr marL="0" marR="0" algn="just">
                        <a:lnSpc>
                          <a:spcPct val="115000"/>
                        </a:lnSpc>
                        <a:spcBef>
                          <a:spcPts val="0"/>
                        </a:spcBef>
                        <a:spcAft>
                          <a:spcPts val="0"/>
                        </a:spcAft>
                      </a:pPr>
                      <a:r>
                        <a:rPr lang="en-IN" sz="1400">
                          <a:effectLst/>
                        </a:rPr>
                        <a:t>No of matching points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dirty="0">
                          <a:effectLst/>
                        </a:rPr>
                        <a:t>65</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853504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1351" y="654155"/>
            <a:ext cx="4185623" cy="576262"/>
          </a:xfrm>
        </p:spPr>
        <p:txBody>
          <a:bodyPr/>
          <a:lstStyle/>
          <a:p>
            <a:r>
              <a:rPr lang="en-IN" b="1" i="1" dirty="0">
                <a:latin typeface="Algerian" panose="04020705040A02060702" pitchFamily="82" charset="0"/>
              </a:rPr>
              <a:t>Using SIFT &amp; Ratio-Test:</a:t>
            </a:r>
            <a:endParaRPr lang="en-IN" dirty="0">
              <a:latin typeface="Algerian" panose="04020705040A02060702" pitchFamily="82" charset="0"/>
            </a:endParaRPr>
          </a:p>
        </p:txBody>
      </p:sp>
      <p:pic>
        <p:nvPicPr>
          <p:cNvPr id="7" name="Content Placeholder 6"/>
          <p:cNvPicPr>
            <a:picLocks noGrp="1"/>
          </p:cNvPicPr>
          <p:nvPr>
            <p:ph sz="quarter" idx="13"/>
          </p:nvPr>
        </p:nvPicPr>
        <p:blipFill>
          <a:blip r:embed="rId2">
            <a:extLst>
              <a:ext uri="{28A0092B-C50C-407E-A947-70E740481C1C}">
                <a14:useLocalDpi xmlns:a14="http://schemas.microsoft.com/office/drawing/2010/main" val="0"/>
              </a:ext>
            </a:extLst>
          </a:blip>
          <a:stretch>
            <a:fillRect/>
          </a:stretch>
        </p:blipFill>
        <p:spPr>
          <a:xfrm>
            <a:off x="559494" y="1641633"/>
            <a:ext cx="4186237" cy="1941642"/>
          </a:xfrm>
          <a:prstGeom prst="rect">
            <a:avLst/>
          </a:prstGeom>
        </p:spPr>
      </p:pic>
      <p:sp>
        <p:nvSpPr>
          <p:cNvPr id="5" name="Text Placeholder 4"/>
          <p:cNvSpPr>
            <a:spLocks noGrp="1"/>
          </p:cNvSpPr>
          <p:nvPr>
            <p:ph type="body" sz="quarter" idx="3"/>
          </p:nvPr>
        </p:nvSpPr>
        <p:spPr>
          <a:xfrm>
            <a:off x="5049746" y="641276"/>
            <a:ext cx="4185618" cy="576262"/>
          </a:xfrm>
        </p:spPr>
        <p:txBody>
          <a:bodyPr/>
          <a:lstStyle/>
          <a:p>
            <a:pPr algn="ctr"/>
            <a:r>
              <a:rPr lang="en-IN" b="1" i="1" dirty="0">
                <a:latin typeface="Algerian" panose="04020705040A02060702" pitchFamily="82" charset="0"/>
              </a:rPr>
              <a:t>Using SURF &amp; FLANN</a:t>
            </a:r>
            <a:endParaRPr lang="en-IN" dirty="0">
              <a:latin typeface="Algerian" panose="04020705040A02060702" pitchFamily="82" charset="0"/>
            </a:endParaRPr>
          </a:p>
        </p:txBody>
      </p:sp>
      <p:graphicFrame>
        <p:nvGraphicFramePr>
          <p:cNvPr id="8" name="Content Placeholder 7"/>
          <p:cNvGraphicFramePr>
            <a:graphicFrameLocks noGrp="1"/>
          </p:cNvGraphicFramePr>
          <p:nvPr>
            <p:ph sz="quarter" idx="14"/>
            <p:extLst>
              <p:ext uri="{D42A27DB-BD31-4B8C-83A1-F6EECF244321}">
                <p14:modId xmlns:p14="http://schemas.microsoft.com/office/powerpoint/2010/main" val="667596717"/>
              </p:ext>
            </p:extLst>
          </p:nvPr>
        </p:nvGraphicFramePr>
        <p:xfrm>
          <a:off x="529637" y="3853681"/>
          <a:ext cx="4171152" cy="1259232"/>
        </p:xfrm>
        <a:graphic>
          <a:graphicData uri="http://schemas.openxmlformats.org/drawingml/2006/table">
            <a:tbl>
              <a:tblPr firstRow="1" firstCol="1" bandRow="1">
                <a:tableStyleId>{5C22544A-7EE6-4342-B048-85BDC9FD1C3A}</a:tableStyleId>
              </a:tblPr>
              <a:tblGrid>
                <a:gridCol w="2085576"/>
                <a:gridCol w="2085576"/>
              </a:tblGrid>
              <a:tr h="629616">
                <a:tc>
                  <a:txBody>
                    <a:bodyPr/>
                    <a:lstStyle/>
                    <a:p>
                      <a:pPr marL="0" marR="0" algn="just">
                        <a:lnSpc>
                          <a:spcPct val="115000"/>
                        </a:lnSpc>
                        <a:spcBef>
                          <a:spcPts val="0"/>
                        </a:spcBef>
                        <a:spcAft>
                          <a:spcPts val="0"/>
                        </a:spcAft>
                      </a:pPr>
                      <a:r>
                        <a:rPr lang="en-IN" sz="1400">
                          <a:effectLst/>
                        </a:rPr>
                        <a:t>No of key points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345</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629616">
                <a:tc>
                  <a:txBody>
                    <a:bodyPr/>
                    <a:lstStyle/>
                    <a:p>
                      <a:pPr marL="0" marR="0" algn="just">
                        <a:lnSpc>
                          <a:spcPct val="115000"/>
                        </a:lnSpc>
                        <a:spcBef>
                          <a:spcPts val="0"/>
                        </a:spcBef>
                        <a:spcAft>
                          <a:spcPts val="0"/>
                        </a:spcAft>
                      </a:pPr>
                      <a:r>
                        <a:rPr lang="en-IN" sz="1400">
                          <a:effectLst/>
                        </a:rPr>
                        <a:t>No of matching points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dirty="0">
                          <a:effectLst/>
                        </a:rPr>
                        <a:t>60</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bl>
          </a:graphicData>
        </a:graphic>
      </p:graphicFrame>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5151267" y="1605155"/>
            <a:ext cx="4288947" cy="1975172"/>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3968831886"/>
              </p:ext>
            </p:extLst>
          </p:nvPr>
        </p:nvGraphicFramePr>
        <p:xfrm>
          <a:off x="5157546" y="3829517"/>
          <a:ext cx="4244030" cy="1270516"/>
        </p:xfrm>
        <a:graphic>
          <a:graphicData uri="http://schemas.openxmlformats.org/drawingml/2006/table">
            <a:tbl>
              <a:tblPr firstRow="1" firstCol="1" bandRow="1">
                <a:tableStyleId>{5C22544A-7EE6-4342-B048-85BDC9FD1C3A}</a:tableStyleId>
              </a:tblPr>
              <a:tblGrid>
                <a:gridCol w="2122015"/>
                <a:gridCol w="2122015"/>
              </a:tblGrid>
              <a:tr h="635258">
                <a:tc>
                  <a:txBody>
                    <a:bodyPr/>
                    <a:lstStyle/>
                    <a:p>
                      <a:pPr marL="0" marR="0" algn="l">
                        <a:lnSpc>
                          <a:spcPct val="115000"/>
                        </a:lnSpc>
                        <a:spcBef>
                          <a:spcPts val="0"/>
                        </a:spcBef>
                        <a:spcAft>
                          <a:spcPts val="0"/>
                        </a:spcAft>
                      </a:pPr>
                      <a:r>
                        <a:rPr lang="en-IN" sz="1400">
                          <a:effectLst/>
                        </a:rPr>
                        <a:t>No of interest points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316</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635258">
                <a:tc>
                  <a:txBody>
                    <a:bodyPr/>
                    <a:lstStyle/>
                    <a:p>
                      <a:pPr marL="0" marR="0" algn="l">
                        <a:lnSpc>
                          <a:spcPct val="115000"/>
                        </a:lnSpc>
                        <a:spcBef>
                          <a:spcPts val="0"/>
                        </a:spcBef>
                        <a:spcAft>
                          <a:spcPts val="0"/>
                        </a:spcAft>
                      </a:pPr>
                      <a:r>
                        <a:rPr lang="en-IN" sz="1400">
                          <a:effectLst/>
                        </a:rPr>
                        <a:t>No of matching points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dirty="0">
                          <a:effectLst/>
                        </a:rPr>
                        <a:t>21</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786147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94197"/>
          </a:xfrm>
        </p:spPr>
        <p:txBody>
          <a:bodyPr>
            <a:noAutofit/>
          </a:bodyPr>
          <a:lstStyle/>
          <a:p>
            <a:pPr algn="ctr"/>
            <a:r>
              <a:rPr lang="en-US" sz="4800" dirty="0">
                <a:effectLst>
                  <a:glow>
                    <a:srgbClr val="000000"/>
                  </a:glow>
                  <a:outerShdw blurRad="38100" dist="25400" dir="5400000" algn="ctr">
                    <a:srgbClr val="6E747A">
                      <a:alpha val="43000"/>
                    </a:srgbClr>
                  </a:outerShdw>
                  <a:reflection stA="0" endPos="0" fadeDir="0" sx="0" sy="0"/>
                </a:effectLst>
                <a:latin typeface="Algerian" panose="04020705040A02060702" pitchFamily="82" charset="0"/>
              </a:rPr>
              <a:t>OBJECT DETECTION</a:t>
            </a:r>
            <a:r>
              <a:rPr lang="en-IN" sz="4800" dirty="0">
                <a:effectLst>
                  <a:glow>
                    <a:srgbClr val="000000"/>
                  </a:glow>
                  <a:outerShdw blurRad="38100" dist="25400" dir="5400000" algn="ctr">
                    <a:srgbClr val="6E747A">
                      <a:alpha val="43000"/>
                    </a:srgbClr>
                  </a:outerShdw>
                  <a:reflection stA="0" endPos="0" fadeDir="0" sx="0" sy="0"/>
                </a:effectLst>
                <a:latin typeface="Algerian" panose="04020705040A02060702" pitchFamily="82" charset="0"/>
              </a:rPr>
              <a:t/>
            </a:r>
            <a:br>
              <a:rPr lang="en-IN" sz="4800" dirty="0">
                <a:effectLst>
                  <a:glow>
                    <a:srgbClr val="000000"/>
                  </a:glow>
                  <a:outerShdw blurRad="38100" dist="25400" dir="5400000" algn="ctr">
                    <a:srgbClr val="6E747A">
                      <a:alpha val="43000"/>
                    </a:srgbClr>
                  </a:outerShdw>
                  <a:reflection stA="0" endPos="0" fadeDir="0" sx="0" sy="0"/>
                </a:effectLst>
                <a:latin typeface="Algerian" panose="04020705040A02060702" pitchFamily="82" charset="0"/>
              </a:rPr>
            </a:br>
            <a:endParaRPr lang="en-IN" sz="4800" dirty="0">
              <a:latin typeface="Algerian" panose="04020705040A02060702" pitchFamily="82" charset="0"/>
            </a:endParaRPr>
          </a:p>
        </p:txBody>
      </p:sp>
      <p:sp>
        <p:nvSpPr>
          <p:cNvPr id="3" name="Content Placeholder 2"/>
          <p:cNvSpPr>
            <a:spLocks noGrp="1"/>
          </p:cNvSpPr>
          <p:nvPr>
            <p:ph sz="quarter" idx="13"/>
          </p:nvPr>
        </p:nvSpPr>
        <p:spPr>
          <a:xfrm>
            <a:off x="677334" y="1584101"/>
            <a:ext cx="4184035" cy="4457260"/>
          </a:xfrm>
        </p:spPr>
        <p:txBody>
          <a:bodyPr>
            <a:normAutofit fontScale="85000" lnSpcReduction="20000"/>
          </a:bodyPr>
          <a:lstStyle/>
          <a:p>
            <a:pPr algn="just"/>
            <a:r>
              <a:rPr lang="en-IN" dirty="0"/>
              <a:t>Object detection is the process of finding instances of real-world objects such as faces, bicycles, and buildings in images or videos. Object detection algorithms typically use extracted features and learning algorithms to recognize instances of an object category. </a:t>
            </a:r>
            <a:r>
              <a:rPr lang="en-IN" dirty="0" smtClean="0"/>
              <a:t>Feature-based </a:t>
            </a:r>
            <a:r>
              <a:rPr lang="en-IN" dirty="0"/>
              <a:t>object detection</a:t>
            </a:r>
          </a:p>
          <a:p>
            <a:pPr algn="just"/>
            <a:r>
              <a:rPr lang="en-IN" dirty="0"/>
              <a:t>For this project, we have used a model in which SURF is used for key point extraction and KNN (K-Nearest Neighbour) is used for classification. A template image is given and it is compared with real time image for detection</a:t>
            </a:r>
          </a:p>
        </p:txBody>
      </p:sp>
      <p:sp>
        <p:nvSpPr>
          <p:cNvPr id="4" name="Content Placeholder 3"/>
          <p:cNvSpPr>
            <a:spLocks noGrp="1"/>
          </p:cNvSpPr>
          <p:nvPr>
            <p:ph sz="quarter" idx="14"/>
          </p:nvPr>
        </p:nvSpPr>
        <p:spPr>
          <a:xfrm>
            <a:off x="5051333" y="1684071"/>
            <a:ext cx="4311608" cy="4227332"/>
          </a:xfrm>
        </p:spPr>
        <p:txBody>
          <a:bodyPr>
            <a:normAutofit/>
          </a:bodyPr>
          <a:lstStyle/>
          <a:p>
            <a:endParaRPr lang="en-IN" dirty="0"/>
          </a:p>
        </p:txBody>
      </p:sp>
    </p:spTree>
    <p:extLst>
      <p:ext uri="{BB962C8B-B14F-4D97-AF65-F5344CB8AC3E}">
        <p14:creationId xmlns:p14="http://schemas.microsoft.com/office/powerpoint/2010/main" val="2719012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490004" y="1376535"/>
            <a:ext cx="4506998" cy="3092433"/>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5486373" y="1292595"/>
            <a:ext cx="4610664" cy="3189253"/>
          </a:xfrm>
          <a:prstGeom prst="rect">
            <a:avLst/>
          </a:prstGeom>
        </p:spPr>
      </p:pic>
    </p:spTree>
    <p:extLst>
      <p:ext uri="{BB962C8B-B14F-4D97-AF65-F5344CB8AC3E}">
        <p14:creationId xmlns:p14="http://schemas.microsoft.com/office/powerpoint/2010/main" val="4034443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effectLst>
                  <a:glow>
                    <a:srgbClr val="000000"/>
                  </a:glow>
                  <a:outerShdw blurRad="38100" dist="25400" dir="5400000" algn="ctr">
                    <a:srgbClr val="6E747A">
                      <a:alpha val="43000"/>
                    </a:srgbClr>
                  </a:outerShdw>
                  <a:reflection stA="0" endPos="0" fadeDir="0" sx="0" sy="0"/>
                </a:effectLst>
                <a:latin typeface="Algerian" panose="04020705040A02060702" pitchFamily="82" charset="0"/>
              </a:rPr>
              <a:t>FACE DETECTION USING HAAR CASCADE</a:t>
            </a:r>
            <a:r>
              <a:rPr lang="en-IN" dirty="0">
                <a:effectLst>
                  <a:glow>
                    <a:srgbClr val="000000"/>
                  </a:glow>
                  <a:outerShdw blurRad="38100" dist="25400" dir="5400000" algn="ctr">
                    <a:srgbClr val="6E747A">
                      <a:alpha val="43000"/>
                    </a:srgbClr>
                  </a:outerShdw>
                  <a:reflection stA="0" endPos="0" fadeDir="0" sx="0" sy="0"/>
                </a:effectLst>
                <a:latin typeface="Algerian" panose="04020705040A02060702" pitchFamily="82" charset="0"/>
              </a:rPr>
              <a:t/>
            </a:r>
            <a:br>
              <a:rPr lang="en-IN" dirty="0">
                <a:effectLst>
                  <a:glow>
                    <a:srgbClr val="000000"/>
                  </a:glow>
                  <a:outerShdw blurRad="38100" dist="25400" dir="5400000" algn="ctr">
                    <a:srgbClr val="6E747A">
                      <a:alpha val="43000"/>
                    </a:srgbClr>
                  </a:outerShdw>
                  <a:reflection stA="0" endPos="0" fadeDir="0" sx="0" sy="0"/>
                </a:effectLst>
                <a:latin typeface="Algerian" panose="04020705040A02060702" pitchFamily="82" charset="0"/>
              </a:rPr>
            </a:br>
            <a:endParaRPr lang="en-IN" dirty="0">
              <a:latin typeface="Algerian" panose="04020705040A02060702" pitchFamily="82" charset="0"/>
            </a:endParaRPr>
          </a:p>
        </p:txBody>
      </p:sp>
      <p:sp>
        <p:nvSpPr>
          <p:cNvPr id="3" name="Content Placeholder 2"/>
          <p:cNvSpPr>
            <a:spLocks noGrp="1"/>
          </p:cNvSpPr>
          <p:nvPr>
            <p:ph sz="quarter" idx="13"/>
          </p:nvPr>
        </p:nvSpPr>
        <p:spPr>
          <a:xfrm>
            <a:off x="703092" y="1478009"/>
            <a:ext cx="4184035" cy="4613698"/>
          </a:xfrm>
        </p:spPr>
        <p:txBody>
          <a:bodyPr>
            <a:normAutofit fontScale="92500" lnSpcReduction="20000"/>
          </a:bodyPr>
          <a:lstStyle/>
          <a:p>
            <a:pPr algn="just"/>
            <a:endParaRPr lang="en-IN" sz="2000" dirty="0" smtClean="0"/>
          </a:p>
          <a:p>
            <a:pPr algn="just"/>
            <a:r>
              <a:rPr lang="en-IN" sz="2000" dirty="0"/>
              <a:t>Object detection using Haar Cascade feature based cascade classifiers is an effective object detection technique</a:t>
            </a:r>
            <a:r>
              <a:rPr lang="en-IN" sz="2000" dirty="0" smtClean="0"/>
              <a:t>.</a:t>
            </a:r>
            <a:endParaRPr lang="en-IN" sz="2000" dirty="0"/>
          </a:p>
          <a:p>
            <a:pPr algn="just"/>
            <a:r>
              <a:rPr lang="en-IN" sz="2000" dirty="0" smtClean="0"/>
              <a:t>The </a:t>
            </a:r>
            <a:r>
              <a:rPr lang="en-IN" sz="2000" dirty="0"/>
              <a:t>algorithm needs a lot of positive and negative images to train the classifiers. Haar features are just like the convolutional kernel. Each feature is obtained as a single value by subtracting sum of pixels under white/black rectangle</a:t>
            </a:r>
          </a:p>
        </p:txBody>
      </p:sp>
      <p:pic>
        <p:nvPicPr>
          <p:cNvPr id="29" name="Content Placeholder 28"/>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126446" y="2060620"/>
            <a:ext cx="4390176" cy="3217044"/>
          </a:xfrm>
        </p:spPr>
      </p:pic>
    </p:spTree>
    <p:extLst>
      <p:ext uri="{BB962C8B-B14F-4D97-AF65-F5344CB8AC3E}">
        <p14:creationId xmlns:p14="http://schemas.microsoft.com/office/powerpoint/2010/main" val="2038481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p:cNvPicPr>
          <p:nvPr>
            <p:ph sz="quarter" idx="13"/>
          </p:nvPr>
        </p:nvPicPr>
        <p:blipFill>
          <a:blip r:embed="rId2">
            <a:extLst>
              <a:ext uri="{28A0092B-C50C-407E-A947-70E740481C1C}">
                <a14:useLocalDpi xmlns:a14="http://schemas.microsoft.com/office/drawing/2010/main" val="0"/>
              </a:ext>
            </a:extLst>
          </a:blip>
          <a:stretch>
            <a:fillRect/>
          </a:stretch>
        </p:blipFill>
        <p:spPr>
          <a:xfrm>
            <a:off x="433164" y="942545"/>
            <a:ext cx="4370656" cy="3178693"/>
          </a:xfrm>
          <a:prstGeom prst="rect">
            <a:avLst/>
          </a:prstGeom>
        </p:spPr>
      </p:pic>
      <p:pic>
        <p:nvPicPr>
          <p:cNvPr id="8" name="Content Placeholder 7"/>
          <p:cNvPicPr>
            <a:picLocks noGrp="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5067204" y="945841"/>
            <a:ext cx="4682103" cy="3201156"/>
          </a:xfrm>
          <a:prstGeom prst="rect">
            <a:avLst/>
          </a:prstGeom>
        </p:spPr>
      </p:pic>
      <p:sp>
        <p:nvSpPr>
          <p:cNvPr id="9" name="TextBox 8"/>
          <p:cNvSpPr txBox="1"/>
          <p:nvPr/>
        </p:nvSpPr>
        <p:spPr>
          <a:xfrm>
            <a:off x="489397" y="4417454"/>
            <a:ext cx="9156879" cy="1200329"/>
          </a:xfrm>
          <a:prstGeom prst="rect">
            <a:avLst/>
          </a:prstGeom>
          <a:noFill/>
        </p:spPr>
        <p:txBody>
          <a:bodyPr wrap="square" rtlCol="0">
            <a:spAutoFit/>
          </a:bodyPr>
          <a:lstStyle/>
          <a:p>
            <a:pPr algn="just"/>
            <a:r>
              <a:rPr lang="en-US" sz="2400" dirty="0" smtClean="0"/>
              <a:t>Haar Cascade has pre-trained xml files for face detection and we used frontal and side faces training files for both front and side face detection.</a:t>
            </a:r>
            <a:endParaRPr lang="en-IN" sz="2400" dirty="0"/>
          </a:p>
        </p:txBody>
      </p:sp>
    </p:spTree>
    <p:extLst>
      <p:ext uri="{BB962C8B-B14F-4D97-AF65-F5344CB8AC3E}">
        <p14:creationId xmlns:p14="http://schemas.microsoft.com/office/powerpoint/2010/main" val="1124823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Week 3</a:t>
            </a:r>
            <a:endParaRPr lang="en-IN" dirty="0">
              <a:latin typeface="Algerian" panose="04020705040A02060702" pitchFamily="82" charset="0"/>
            </a:endParaRPr>
          </a:p>
        </p:txBody>
      </p:sp>
      <p:sp>
        <p:nvSpPr>
          <p:cNvPr id="3" name="Content Placeholder 2"/>
          <p:cNvSpPr>
            <a:spLocks noGrp="1"/>
          </p:cNvSpPr>
          <p:nvPr>
            <p:ph sz="quarter" idx="13"/>
          </p:nvPr>
        </p:nvSpPr>
        <p:spPr/>
        <p:txBody>
          <a:bodyPr>
            <a:normAutofit/>
          </a:bodyPr>
          <a:lstStyle/>
          <a:p>
            <a:r>
              <a:rPr lang="en-US" sz="3200" dirty="0" smtClean="0"/>
              <a:t>Landmark Feature Extraction</a:t>
            </a:r>
          </a:p>
          <a:p>
            <a:r>
              <a:rPr lang="en-US" sz="3200" dirty="0" smtClean="0"/>
              <a:t>Study About Different Machine Learning Classifiers</a:t>
            </a:r>
            <a:endParaRPr lang="en-IN" sz="3200" dirty="0"/>
          </a:p>
        </p:txBody>
      </p:sp>
    </p:spTree>
    <p:extLst>
      <p:ext uri="{BB962C8B-B14F-4D97-AF65-F5344CB8AC3E}">
        <p14:creationId xmlns:p14="http://schemas.microsoft.com/office/powerpoint/2010/main" val="1204240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glow>
                    <a:srgbClr val="000000"/>
                  </a:glow>
                  <a:outerShdw blurRad="38100" dist="25400" dir="5400000" algn="ctr">
                    <a:srgbClr val="6E747A">
                      <a:alpha val="43000"/>
                    </a:srgbClr>
                  </a:outerShdw>
                  <a:reflection stA="0" endPos="0" fadeDir="0" sx="0" sy="0"/>
                </a:effectLst>
                <a:latin typeface="Algerian" panose="04020705040A02060702" pitchFamily="82" charset="0"/>
              </a:rPr>
              <a:t>LANDMARK  FEATURE  EXTRACTION  FROM FACIAL  IMAGE</a:t>
            </a:r>
            <a:r>
              <a:rPr lang="en-IN" dirty="0">
                <a:effectLst>
                  <a:glow>
                    <a:srgbClr val="000000"/>
                  </a:glow>
                  <a:outerShdw blurRad="38100" dist="25400" dir="5400000" algn="ctr">
                    <a:srgbClr val="6E747A">
                      <a:alpha val="43000"/>
                    </a:srgbClr>
                  </a:outerShdw>
                  <a:reflection stA="0" endPos="0" fadeDir="0" sx="0" sy="0"/>
                </a:effectLst>
                <a:latin typeface="Algerian" panose="04020705040A02060702" pitchFamily="82" charset="0"/>
              </a:rPr>
              <a:t/>
            </a:r>
            <a:br>
              <a:rPr lang="en-IN" dirty="0">
                <a:effectLst>
                  <a:glow>
                    <a:srgbClr val="000000"/>
                  </a:glow>
                  <a:outerShdw blurRad="38100" dist="25400" dir="5400000" algn="ctr">
                    <a:srgbClr val="6E747A">
                      <a:alpha val="43000"/>
                    </a:srgbClr>
                  </a:outerShdw>
                  <a:reflection stA="0" endPos="0" fadeDir="0" sx="0" sy="0"/>
                </a:effectLst>
                <a:latin typeface="Algerian" panose="04020705040A02060702" pitchFamily="82" charset="0"/>
              </a:rPr>
            </a:br>
            <a:endParaRPr lang="en-IN" dirty="0">
              <a:latin typeface="Algerian" panose="04020705040A02060702" pitchFamily="82" charset="0"/>
            </a:endParaRPr>
          </a:p>
        </p:txBody>
      </p:sp>
      <p:sp>
        <p:nvSpPr>
          <p:cNvPr id="3" name="Content Placeholder 2"/>
          <p:cNvSpPr>
            <a:spLocks noGrp="1"/>
          </p:cNvSpPr>
          <p:nvPr>
            <p:ph sz="quarter" idx="13"/>
          </p:nvPr>
        </p:nvSpPr>
        <p:spPr>
          <a:xfrm>
            <a:off x="677334" y="2160589"/>
            <a:ext cx="5504525" cy="3879603"/>
          </a:xfrm>
        </p:spPr>
        <p:txBody>
          <a:bodyPr>
            <a:normAutofit lnSpcReduction="10000"/>
          </a:bodyPr>
          <a:lstStyle/>
          <a:p>
            <a:pPr algn="just"/>
            <a:r>
              <a:rPr lang="en-IN" dirty="0"/>
              <a:t>In this project, we implemented an approach for detecting face and facial features such as eyes, nose, and mouth in real time and from images. We make use of thresholding and connected component </a:t>
            </a:r>
            <a:r>
              <a:rPr lang="en-IN" dirty="0" smtClean="0"/>
              <a:t>labelling </a:t>
            </a:r>
            <a:r>
              <a:rPr lang="en-IN" dirty="0"/>
              <a:t>algorithm to detect a face and extract features that characterize the face. This approach has the advantage that no manual interaction is required for choosing and extracting components. </a:t>
            </a:r>
          </a:p>
          <a:p>
            <a:pPr algn="just"/>
            <a:endParaRPr lang="en-IN" dirty="0"/>
          </a:p>
        </p:txBody>
      </p:sp>
      <p:pic>
        <p:nvPicPr>
          <p:cNvPr id="4" name="Picture 3"/>
          <p:cNvPicPr/>
          <p:nvPr/>
        </p:nvPicPr>
        <p:blipFill rotWithShape="1">
          <a:blip r:embed="rId2">
            <a:extLst>
              <a:ext uri="{28A0092B-C50C-407E-A947-70E740481C1C}">
                <a14:useLocalDpi xmlns:a14="http://schemas.microsoft.com/office/drawing/2010/main" val="0"/>
              </a:ext>
            </a:extLst>
          </a:blip>
          <a:srcRect l="26157" t="19187" r="25228" b="18213"/>
          <a:stretch/>
        </p:blipFill>
        <p:spPr bwMode="auto">
          <a:xfrm>
            <a:off x="6419795" y="1773371"/>
            <a:ext cx="4359821" cy="34940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70496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lgerian" panose="04020705040A02060702" pitchFamily="82" charset="0"/>
              </a:rPr>
              <a:t>Machine Learning Classifiers</a:t>
            </a:r>
            <a:endParaRPr lang="en-IN" dirty="0">
              <a:latin typeface="Algerian" panose="04020705040A02060702" pitchFamily="82" charset="0"/>
            </a:endParaRPr>
          </a:p>
        </p:txBody>
      </p:sp>
      <p:sp>
        <p:nvSpPr>
          <p:cNvPr id="3" name="Content Placeholder 2"/>
          <p:cNvSpPr>
            <a:spLocks noGrp="1"/>
          </p:cNvSpPr>
          <p:nvPr>
            <p:ph sz="quarter" idx="13"/>
          </p:nvPr>
        </p:nvSpPr>
        <p:spPr>
          <a:xfrm>
            <a:off x="677334" y="2160589"/>
            <a:ext cx="4384063" cy="3880772"/>
          </a:xfrm>
        </p:spPr>
        <p:txBody>
          <a:bodyPr>
            <a:normAutofit lnSpcReduction="10000"/>
          </a:bodyPr>
          <a:lstStyle/>
          <a:p>
            <a:r>
              <a:rPr lang="en-IN" sz="2000" b="1" dirty="0"/>
              <a:t>Machine learning</a:t>
            </a:r>
            <a:r>
              <a:rPr lang="en-IN" sz="2000" dirty="0"/>
              <a:t> is an application of artificial intelligence (AI) that provides systems the ability to automatically learn and improve from experience without being explicitly programmed. </a:t>
            </a:r>
            <a:r>
              <a:rPr lang="en-IN" sz="2000" b="1" dirty="0"/>
              <a:t>Machine learning</a:t>
            </a:r>
            <a:r>
              <a:rPr lang="en-IN" sz="2000" dirty="0"/>
              <a:t> focuses on the development of computer programs that can </a:t>
            </a:r>
          </a:p>
          <a:p>
            <a:endParaRPr lang="en-IN" sz="2000" dirty="0"/>
          </a:p>
        </p:txBody>
      </p:sp>
      <p:sp>
        <p:nvSpPr>
          <p:cNvPr id="4" name="Content Placeholder 3"/>
          <p:cNvSpPr>
            <a:spLocks noGrp="1"/>
          </p:cNvSpPr>
          <p:nvPr>
            <p:ph sz="quarter" idx="14"/>
          </p:nvPr>
        </p:nvSpPr>
        <p:spPr>
          <a:xfrm>
            <a:off x="5089970" y="2276498"/>
            <a:ext cx="4440396" cy="4098543"/>
          </a:xfrm>
        </p:spPr>
        <p:txBody>
          <a:bodyPr>
            <a:noAutofit/>
          </a:bodyPr>
          <a:lstStyle/>
          <a:p>
            <a:r>
              <a:rPr lang="en-IN" sz="2000" dirty="0"/>
              <a:t>Machine learning algorithms are often categorized as supervised or unsupervised.</a:t>
            </a:r>
          </a:p>
          <a:p>
            <a:pPr lvl="0"/>
            <a:r>
              <a:rPr lang="en-IN" sz="2000" b="1" dirty="0"/>
              <a:t>Supervised machine learning </a:t>
            </a:r>
            <a:endParaRPr lang="en-IN" sz="2000" b="1" dirty="0" smtClean="0"/>
          </a:p>
          <a:p>
            <a:pPr lvl="0"/>
            <a:r>
              <a:rPr lang="en-IN" sz="2000" b="1" dirty="0" smtClean="0"/>
              <a:t>Semi-supervised </a:t>
            </a:r>
            <a:r>
              <a:rPr lang="en-IN" sz="2000" b="1" dirty="0"/>
              <a:t>machine learning algorithms</a:t>
            </a:r>
            <a:r>
              <a:rPr lang="en-IN" sz="2000" dirty="0"/>
              <a:t> </a:t>
            </a:r>
            <a:endParaRPr lang="en-IN" sz="2000" dirty="0" smtClean="0"/>
          </a:p>
          <a:p>
            <a:pPr lvl="0"/>
            <a:r>
              <a:rPr lang="en-IN" sz="2000" b="1" dirty="0" smtClean="0"/>
              <a:t>Reinforcement </a:t>
            </a:r>
            <a:r>
              <a:rPr lang="en-IN" sz="2000" b="1" dirty="0"/>
              <a:t>machine learning algorithms </a:t>
            </a:r>
            <a:endParaRPr lang="en-IN" sz="2000" dirty="0"/>
          </a:p>
        </p:txBody>
      </p:sp>
    </p:spTree>
    <p:extLst>
      <p:ext uri="{BB962C8B-B14F-4D97-AF65-F5344CB8AC3E}">
        <p14:creationId xmlns:p14="http://schemas.microsoft.com/office/powerpoint/2010/main" val="900745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Week 1</a:t>
            </a:r>
            <a:endParaRPr lang="en-IN" dirty="0">
              <a:latin typeface="Algerian" panose="04020705040A02060702" pitchFamily="82" charset="0"/>
            </a:endParaRPr>
          </a:p>
        </p:txBody>
      </p:sp>
      <p:sp>
        <p:nvSpPr>
          <p:cNvPr id="3" name="Content Placeholder 2"/>
          <p:cNvSpPr>
            <a:spLocks noGrp="1"/>
          </p:cNvSpPr>
          <p:nvPr>
            <p:ph sz="quarter" idx="13"/>
          </p:nvPr>
        </p:nvSpPr>
        <p:spPr>
          <a:xfrm>
            <a:off x="651577" y="1658313"/>
            <a:ext cx="8596668" cy="3880773"/>
          </a:xfrm>
        </p:spPr>
        <p:txBody>
          <a:bodyPr>
            <a:normAutofit lnSpcReduction="10000"/>
          </a:bodyPr>
          <a:lstStyle/>
          <a:p>
            <a:r>
              <a:rPr lang="en-US" sz="2400" dirty="0" smtClean="0">
                <a:latin typeface="Algerian" panose="04020705040A02060702" pitchFamily="82" charset="0"/>
              </a:rPr>
              <a:t>Addition of noise to images</a:t>
            </a:r>
          </a:p>
          <a:p>
            <a:r>
              <a:rPr lang="en-US" sz="2400" dirty="0" smtClean="0">
                <a:latin typeface="Algerian" panose="04020705040A02060702" pitchFamily="82" charset="0"/>
              </a:rPr>
              <a:t>Removal of noise with filters</a:t>
            </a:r>
          </a:p>
          <a:p>
            <a:r>
              <a:rPr lang="en-US" sz="2400" dirty="0" smtClean="0">
                <a:latin typeface="Algerian" panose="04020705040A02060702" pitchFamily="82" charset="0"/>
              </a:rPr>
              <a:t>Fourier &amp; inverse transform</a:t>
            </a:r>
          </a:p>
          <a:p>
            <a:r>
              <a:rPr lang="en-US" sz="2400" dirty="0" smtClean="0">
                <a:latin typeface="Algerian" panose="04020705040A02060702" pitchFamily="82" charset="0"/>
              </a:rPr>
              <a:t>Transformation of images</a:t>
            </a:r>
          </a:p>
          <a:p>
            <a:r>
              <a:rPr lang="en-US" sz="2400" dirty="0" smtClean="0">
                <a:latin typeface="Algerian" panose="04020705040A02060702" pitchFamily="82" charset="0"/>
              </a:rPr>
              <a:t>Edge detection</a:t>
            </a:r>
          </a:p>
          <a:p>
            <a:r>
              <a:rPr lang="en-US" sz="2400" dirty="0" smtClean="0">
                <a:latin typeface="Algerian" panose="04020705040A02060702" pitchFamily="82" charset="0"/>
              </a:rPr>
              <a:t>Template matching</a:t>
            </a:r>
          </a:p>
          <a:p>
            <a:r>
              <a:rPr lang="en-US" sz="2400" dirty="0" smtClean="0">
                <a:latin typeface="Algerian" panose="04020705040A02060702" pitchFamily="82" charset="0"/>
              </a:rPr>
              <a:t>Key point / feature points extraction</a:t>
            </a:r>
            <a:endParaRPr lang="en-IN" sz="2400" dirty="0">
              <a:latin typeface="Algerian" panose="04020705040A02060702" pitchFamily="82" charset="0"/>
            </a:endParaRPr>
          </a:p>
        </p:txBody>
      </p:sp>
    </p:spTree>
    <p:extLst>
      <p:ext uri="{BB962C8B-B14F-4D97-AF65-F5344CB8AC3E}">
        <p14:creationId xmlns:p14="http://schemas.microsoft.com/office/powerpoint/2010/main" val="1053264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212" y="236113"/>
            <a:ext cx="8596668" cy="1320800"/>
          </a:xfrm>
        </p:spPr>
        <p:txBody>
          <a:bodyPr/>
          <a:lstStyle/>
          <a:p>
            <a:r>
              <a:rPr lang="en-US" dirty="0" smtClean="0">
                <a:latin typeface="Algerian" panose="04020705040A02060702" pitchFamily="82" charset="0"/>
              </a:rPr>
              <a:t>With Haar Cascade (</a:t>
            </a:r>
            <a:r>
              <a:rPr lang="en-US" dirty="0" err="1" smtClean="0">
                <a:latin typeface="Algerian" panose="04020705040A02060702" pitchFamily="82" charset="0"/>
              </a:rPr>
              <a:t>lbp</a:t>
            </a:r>
            <a:r>
              <a:rPr lang="en-US" dirty="0" smtClean="0">
                <a:latin typeface="Algerian" panose="04020705040A02060702" pitchFamily="82" charset="0"/>
              </a:rPr>
              <a:t> )</a:t>
            </a:r>
            <a:endParaRPr lang="en-IN" dirty="0">
              <a:latin typeface="Algerian" panose="04020705040A02060702" pitchFamily="82" charset="0"/>
            </a:endParaRPr>
          </a:p>
        </p:txBody>
      </p:sp>
      <p:sp>
        <p:nvSpPr>
          <p:cNvPr id="3" name="Content Placeholder 2"/>
          <p:cNvSpPr>
            <a:spLocks noGrp="1"/>
          </p:cNvSpPr>
          <p:nvPr>
            <p:ph sz="quarter" idx="13"/>
          </p:nvPr>
        </p:nvSpPr>
        <p:spPr>
          <a:xfrm>
            <a:off x="664454" y="1078763"/>
            <a:ext cx="8724243" cy="4575062"/>
          </a:xfrm>
        </p:spPr>
        <p:txBody>
          <a:bodyPr>
            <a:noAutofit/>
          </a:bodyPr>
          <a:lstStyle/>
          <a:p>
            <a:r>
              <a:rPr lang="en-IN" b="1" dirty="0"/>
              <a:t>Local binary patterns (LBP)</a:t>
            </a:r>
            <a:r>
              <a:rPr lang="en-IN" dirty="0"/>
              <a:t> is a type of visual descriptor used for classification in </a:t>
            </a:r>
            <a:r>
              <a:rPr lang="en-IN" dirty="0" smtClean="0"/>
              <a:t>computer </a:t>
            </a:r>
            <a:r>
              <a:rPr lang="en-IN" dirty="0"/>
              <a:t>vision</a:t>
            </a:r>
            <a:r>
              <a:rPr lang="en-IN" dirty="0" smtClean="0"/>
              <a:t>.</a:t>
            </a:r>
          </a:p>
          <a:p>
            <a:endParaRPr lang="en-IN" dirty="0"/>
          </a:p>
        </p:txBody>
      </p:sp>
      <p:pic>
        <p:nvPicPr>
          <p:cNvPr id="4" name="Picture 3"/>
          <p:cNvPicPr/>
          <p:nvPr/>
        </p:nvPicPr>
        <p:blipFill rotWithShape="1">
          <a:blip r:embed="rId2">
            <a:extLst>
              <a:ext uri="{28A0092B-C50C-407E-A947-70E740481C1C}">
                <a14:useLocalDpi xmlns:a14="http://schemas.microsoft.com/office/drawing/2010/main" val="0"/>
              </a:ext>
            </a:extLst>
          </a:blip>
          <a:srcRect l="26491" t="17158" r="26573" b="16813"/>
          <a:stretch/>
        </p:blipFill>
        <p:spPr bwMode="auto">
          <a:xfrm>
            <a:off x="336058" y="2285284"/>
            <a:ext cx="3888212" cy="4192789"/>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4529070" y="1649698"/>
            <a:ext cx="6096000" cy="5078313"/>
          </a:xfrm>
          <a:prstGeom prst="rect">
            <a:avLst/>
          </a:prstGeom>
        </p:spPr>
        <p:txBody>
          <a:bodyPr>
            <a:spAutoFit/>
          </a:bodyPr>
          <a:lstStyle/>
          <a:p>
            <a:pPr algn="just"/>
            <a:r>
              <a:rPr lang="en-IN" dirty="0"/>
              <a:t>The algorithm is divided into 3 steps.1)Dataset Creation 2)Training 3)Recognition</a:t>
            </a:r>
          </a:p>
          <a:p>
            <a:pPr lvl="0" algn="just"/>
            <a:r>
              <a:rPr lang="en-IN" b="1" dirty="0"/>
              <a:t>Dataset Creation: </a:t>
            </a:r>
            <a:endParaRPr lang="en-IN" dirty="0"/>
          </a:p>
          <a:p>
            <a:pPr algn="just"/>
            <a:r>
              <a:rPr lang="en-IN" dirty="0"/>
              <a:t>	Faces were detected in real time and frame by frame recognized images were extracted. The images were stored in a folder named “dataset”. Every image in the dataset was given an Id number according to different persons. </a:t>
            </a:r>
          </a:p>
          <a:p>
            <a:pPr lvl="0" algn="just"/>
            <a:r>
              <a:rPr lang="en-IN" b="1" dirty="0"/>
              <a:t>Training :</a:t>
            </a:r>
            <a:endParaRPr lang="en-IN" dirty="0"/>
          </a:p>
          <a:p>
            <a:pPr algn="just"/>
            <a:r>
              <a:rPr lang="en-IN" dirty="0"/>
              <a:t>	The images were trained with that id number for different persons with different Id and a “.</a:t>
            </a:r>
            <a:r>
              <a:rPr lang="en-IN" dirty="0" err="1"/>
              <a:t>yml</a:t>
            </a:r>
            <a:r>
              <a:rPr lang="en-IN" dirty="0"/>
              <a:t>” training file was created.</a:t>
            </a:r>
          </a:p>
          <a:p>
            <a:pPr lvl="0" algn="just"/>
            <a:r>
              <a:rPr lang="en-IN" b="1" dirty="0"/>
              <a:t>Face Recognition: </a:t>
            </a:r>
            <a:endParaRPr lang="en-IN" dirty="0"/>
          </a:p>
          <a:p>
            <a:pPr algn="just"/>
            <a:r>
              <a:rPr lang="en-IN" dirty="0"/>
              <a:t>	By Haar Cascade again the face is detected and by using the trained “.</a:t>
            </a:r>
            <a:r>
              <a:rPr lang="en-IN" dirty="0" err="1"/>
              <a:t>yml</a:t>
            </a:r>
            <a:r>
              <a:rPr lang="en-IN" dirty="0"/>
              <a:t>” file, the Id of the detected face is recognized.</a:t>
            </a:r>
          </a:p>
          <a:p>
            <a:pPr algn="just"/>
            <a:r>
              <a:rPr lang="en-IN" b="1" i="1" dirty="0"/>
              <a:t>The Accuracy of this algorithm was found to be 40-42%.</a:t>
            </a:r>
            <a:endParaRPr lang="en-IN" dirty="0"/>
          </a:p>
        </p:txBody>
      </p:sp>
    </p:spTree>
    <p:extLst>
      <p:ext uri="{BB962C8B-B14F-4D97-AF65-F5344CB8AC3E}">
        <p14:creationId xmlns:p14="http://schemas.microsoft.com/office/powerpoint/2010/main" val="1041151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lgerian" panose="04020705040A02060702" pitchFamily="82" charset="0"/>
              </a:rPr>
              <a:t>With PCA + SVM on </a:t>
            </a:r>
            <a:r>
              <a:rPr lang="en-IN" b="1" i="1" dirty="0">
                <a:latin typeface="Algerian" panose="04020705040A02060702" pitchFamily="82" charset="0"/>
              </a:rPr>
              <a:t>LFW- Funnelled Dataset</a:t>
            </a:r>
            <a:endParaRPr lang="en-IN" dirty="0">
              <a:latin typeface="Algerian" panose="04020705040A02060702" pitchFamily="82" charset="0"/>
            </a:endParaRPr>
          </a:p>
        </p:txBody>
      </p:sp>
      <p:sp>
        <p:nvSpPr>
          <p:cNvPr id="3" name="Content Placeholder 2"/>
          <p:cNvSpPr>
            <a:spLocks noGrp="1"/>
          </p:cNvSpPr>
          <p:nvPr>
            <p:ph sz="quarter" idx="13"/>
          </p:nvPr>
        </p:nvSpPr>
        <p:spPr/>
        <p:txBody>
          <a:bodyPr>
            <a:normAutofit fontScale="85000" lnSpcReduction="10000"/>
          </a:bodyPr>
          <a:lstStyle/>
          <a:p>
            <a:r>
              <a:rPr lang="en-IN" b="1" dirty="0"/>
              <a:t>Principal component analysis</a:t>
            </a:r>
            <a:r>
              <a:rPr lang="en-IN" dirty="0"/>
              <a:t> (</a:t>
            </a:r>
            <a:r>
              <a:rPr lang="en-IN" b="1" dirty="0"/>
              <a:t>PCA</a:t>
            </a:r>
            <a:r>
              <a:rPr lang="en-IN" dirty="0"/>
              <a:t>) is a statistical procedure that uses an orthogonal transformation to convert a set of observations of possibly correlated variables into a set of values of linearly uncorrelated variables called </a:t>
            </a:r>
            <a:r>
              <a:rPr lang="en-IN" b="1" dirty="0"/>
              <a:t>principal </a:t>
            </a:r>
            <a:r>
              <a:rPr lang="en-IN" b="1" dirty="0" smtClean="0"/>
              <a:t>components</a:t>
            </a:r>
          </a:p>
          <a:p>
            <a:r>
              <a:rPr lang="en-IN" dirty="0"/>
              <a:t>A Support Vector Machine (SVM) is a discriminative classifier formally defined by a separating hyperplane. In other words, given </a:t>
            </a:r>
            <a:r>
              <a:rPr lang="en-IN" dirty="0" err="1" smtClean="0"/>
              <a:t>labeled</a:t>
            </a:r>
            <a:r>
              <a:rPr lang="en-IN" dirty="0" smtClean="0"/>
              <a:t> </a:t>
            </a:r>
            <a:r>
              <a:rPr lang="en-IN" dirty="0"/>
              <a:t>training data (</a:t>
            </a:r>
            <a:r>
              <a:rPr lang="en-IN" i="1" dirty="0"/>
              <a:t>supervised learning</a:t>
            </a:r>
            <a:r>
              <a:rPr lang="en-IN" dirty="0"/>
              <a:t>), the algorithm outputs an optimal hyperplane which categorizes new examples</a:t>
            </a:r>
            <a:r>
              <a:rPr lang="en-IN" dirty="0" smtClean="0"/>
              <a:t>.</a:t>
            </a:r>
          </a:p>
          <a:p>
            <a:r>
              <a:rPr lang="en-IN" dirty="0"/>
              <a:t> </a:t>
            </a:r>
            <a:r>
              <a:rPr lang="en-IN" dirty="0" smtClean="0"/>
              <a:t>Labelled </a:t>
            </a:r>
            <a:r>
              <a:rPr lang="en-IN" dirty="0"/>
              <a:t>Faces in the Wild (LFW), a database of face photographs designed for studying the problem of unconstrained face recognition. The data set contains more than 13,000 images of faces collected from the web</a:t>
            </a:r>
          </a:p>
        </p:txBody>
      </p:sp>
    </p:spTree>
    <p:extLst>
      <p:ext uri="{BB962C8B-B14F-4D97-AF65-F5344CB8AC3E}">
        <p14:creationId xmlns:p14="http://schemas.microsoft.com/office/powerpoint/2010/main" val="2727967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lgerian" panose="04020705040A02060702" pitchFamily="82" charset="0"/>
              </a:rPr>
              <a:t>With OpenFace (Deep Learning)</a:t>
            </a:r>
            <a:r>
              <a:rPr lang="en-IN" dirty="0">
                <a:latin typeface="Algerian" panose="04020705040A02060702" pitchFamily="82" charset="0"/>
              </a:rPr>
              <a:t/>
            </a:r>
            <a:br>
              <a:rPr lang="en-IN" dirty="0">
                <a:latin typeface="Algerian" panose="04020705040A02060702" pitchFamily="82" charset="0"/>
              </a:rPr>
            </a:br>
            <a:endParaRPr lang="en-IN" dirty="0">
              <a:latin typeface="Algerian" panose="04020705040A02060702" pitchFamily="82" charset="0"/>
            </a:endParaRPr>
          </a:p>
        </p:txBody>
      </p:sp>
      <p:sp>
        <p:nvSpPr>
          <p:cNvPr id="3" name="Content Placeholder 2"/>
          <p:cNvSpPr>
            <a:spLocks noGrp="1"/>
          </p:cNvSpPr>
          <p:nvPr>
            <p:ph sz="quarter" idx="13"/>
          </p:nvPr>
        </p:nvSpPr>
        <p:spPr>
          <a:xfrm>
            <a:off x="677333" y="1490887"/>
            <a:ext cx="8750001" cy="4922792"/>
          </a:xfrm>
        </p:spPr>
        <p:txBody>
          <a:bodyPr>
            <a:normAutofit fontScale="70000" lnSpcReduction="20000"/>
          </a:bodyPr>
          <a:lstStyle/>
          <a:p>
            <a:r>
              <a:rPr lang="en-IN" sz="2000" dirty="0"/>
              <a:t>Open-Face is a Python and Torch implementation of face recognition with deep neural networks and is based on the CVPR 2015 paper </a:t>
            </a:r>
            <a:r>
              <a:rPr lang="en-IN" sz="2000" dirty="0" err="1"/>
              <a:t>FaceNet</a:t>
            </a:r>
            <a:r>
              <a:rPr lang="en-IN" sz="2000" dirty="0"/>
              <a:t>: A Unified Embedding for Face Recognition and Clustering by Florian </a:t>
            </a:r>
            <a:r>
              <a:rPr lang="en-IN" sz="2000" dirty="0" err="1"/>
              <a:t>Schroff</a:t>
            </a:r>
            <a:r>
              <a:rPr lang="en-IN" sz="2000" dirty="0"/>
              <a:t>, Dmitry </a:t>
            </a:r>
            <a:r>
              <a:rPr lang="en-IN" sz="2000" dirty="0" err="1"/>
              <a:t>Kalenichenko</a:t>
            </a:r>
            <a:r>
              <a:rPr lang="en-IN" sz="2000" dirty="0"/>
              <a:t>, and James </a:t>
            </a:r>
            <a:r>
              <a:rPr lang="en-IN" sz="2000" dirty="0" err="1"/>
              <a:t>Philbin</a:t>
            </a:r>
            <a:r>
              <a:rPr lang="en-IN" sz="2000" dirty="0"/>
              <a:t> at Google. Torch allows the network to be executed on a CPU or with CUDA</a:t>
            </a:r>
            <a:r>
              <a:rPr lang="en-IN" sz="2000" dirty="0" smtClean="0"/>
              <a:t>.</a:t>
            </a:r>
          </a:p>
          <a:p>
            <a:r>
              <a:rPr lang="en-IN" sz="2000" dirty="0"/>
              <a:t>Detected faces with pre-trained models from dlib or </a:t>
            </a:r>
            <a:r>
              <a:rPr lang="en-IN" sz="2000" dirty="0" err="1"/>
              <a:t>OpenCV</a:t>
            </a:r>
            <a:r>
              <a:rPr lang="en-IN" sz="2000" dirty="0"/>
              <a:t>.</a:t>
            </a:r>
          </a:p>
          <a:p>
            <a:r>
              <a:rPr lang="en-IN" sz="2000" dirty="0"/>
              <a:t>Transformed the face for the neural network. This repository uses </a:t>
            </a:r>
            <a:r>
              <a:rPr lang="en-IN" sz="2000" dirty="0" err="1"/>
              <a:t>dlib's</a:t>
            </a:r>
            <a:r>
              <a:rPr lang="en-IN" sz="2000" dirty="0"/>
              <a:t> real-time pose estimation with </a:t>
            </a:r>
            <a:r>
              <a:rPr lang="en-IN" sz="2000" dirty="0" err="1"/>
              <a:t>OpenCV's</a:t>
            </a:r>
            <a:r>
              <a:rPr lang="en-IN" sz="2000" dirty="0"/>
              <a:t> affine transformation to try to make the eyes and bottom lip appear in the same location on each image.</a:t>
            </a:r>
          </a:p>
          <a:p>
            <a:r>
              <a:rPr lang="en-IN" sz="2000" dirty="0"/>
              <a:t>Used a deep neural network to represent (or embed) the face on a 128-dimensional unit hypersphere. The embedding is a generic representation of anybody's face. Unlike other face representations, this embedding has the nice property that a larger distance between two face embedding means that the faces are likely not of the same person. This property makes clustering, similarity detection, and classification tasks easier than other face recognition techniques where the Euclidean distance between features is not meaningful.</a:t>
            </a:r>
          </a:p>
          <a:p>
            <a:r>
              <a:rPr lang="en-IN" sz="2000" dirty="0"/>
              <a:t>Applied HOG &amp; SVM </a:t>
            </a:r>
            <a:r>
              <a:rPr lang="en-IN" sz="2000" dirty="0" err="1"/>
              <a:t>favorite</a:t>
            </a:r>
            <a:r>
              <a:rPr lang="en-IN" sz="2000" dirty="0"/>
              <a:t> classification techniques to the features to complete recognition task. </a:t>
            </a:r>
          </a:p>
          <a:p>
            <a:endParaRPr lang="en-IN" sz="2000" dirty="0"/>
          </a:p>
          <a:p>
            <a:endParaRPr lang="en-IN" sz="2000" dirty="0"/>
          </a:p>
        </p:txBody>
      </p:sp>
    </p:spTree>
    <p:extLst>
      <p:ext uri="{BB962C8B-B14F-4D97-AF65-F5344CB8AC3E}">
        <p14:creationId xmlns:p14="http://schemas.microsoft.com/office/powerpoint/2010/main" val="1893343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07523393"/>
              </p:ext>
            </p:extLst>
          </p:nvPr>
        </p:nvGraphicFramePr>
        <p:xfrm>
          <a:off x="1916700" y="1930563"/>
          <a:ext cx="6312900" cy="2363142"/>
        </p:xfrm>
        <a:graphic>
          <a:graphicData uri="http://schemas.openxmlformats.org/drawingml/2006/table">
            <a:tbl>
              <a:tblPr firstRow="1" firstCol="1" bandRow="1">
                <a:tableStyleId>{5C22544A-7EE6-4342-B048-85BDC9FD1C3A}</a:tableStyleId>
              </a:tblPr>
              <a:tblGrid>
                <a:gridCol w="2103846"/>
                <a:gridCol w="2104527"/>
                <a:gridCol w="2104527"/>
              </a:tblGrid>
              <a:tr h="292882">
                <a:tc>
                  <a:txBody>
                    <a:bodyPr/>
                    <a:lstStyle/>
                    <a:p>
                      <a:pPr marL="0" marR="0" algn="ctr">
                        <a:lnSpc>
                          <a:spcPct val="115000"/>
                        </a:lnSpc>
                        <a:spcBef>
                          <a:spcPts val="500"/>
                        </a:spcBef>
                        <a:spcAft>
                          <a:spcPts val="1000"/>
                        </a:spcAft>
                      </a:pPr>
                      <a:r>
                        <a:rPr lang="en-IN" sz="1400" dirty="0">
                          <a:effectLst/>
                        </a:rPr>
                        <a:t>SUBJECT NAME</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No of training Image</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dirty="0">
                          <a:effectLst/>
                        </a:rPr>
                        <a:t>Accuracy</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605850">
                <a:tc>
                  <a:txBody>
                    <a:bodyPr/>
                    <a:lstStyle/>
                    <a:p>
                      <a:pPr marL="0" marR="0" algn="ctr">
                        <a:lnSpc>
                          <a:spcPct val="115000"/>
                        </a:lnSpc>
                        <a:spcBef>
                          <a:spcPts val="500"/>
                        </a:spcBef>
                        <a:spcAft>
                          <a:spcPts val="1000"/>
                        </a:spcAft>
                      </a:pPr>
                      <a:r>
                        <a:rPr lang="en-IN" sz="1400">
                          <a:effectLst/>
                        </a:rPr>
                        <a:t>Ashutosh</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27</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dirty="0">
                          <a:effectLst/>
                        </a:rPr>
                        <a:t>Not predicted correctly</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292882">
                <a:tc>
                  <a:txBody>
                    <a:bodyPr/>
                    <a:lstStyle/>
                    <a:p>
                      <a:pPr marL="0" marR="0" algn="ctr">
                        <a:lnSpc>
                          <a:spcPct val="115000"/>
                        </a:lnSpc>
                        <a:spcBef>
                          <a:spcPts val="500"/>
                        </a:spcBef>
                        <a:spcAft>
                          <a:spcPts val="1000"/>
                        </a:spcAft>
                      </a:pPr>
                      <a:r>
                        <a:rPr lang="en-IN" sz="1400">
                          <a:effectLst/>
                        </a:rPr>
                        <a:t>Manaswini</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40</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dirty="0">
                          <a:effectLst/>
                        </a:rPr>
                        <a:t>64%</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292882">
                <a:tc>
                  <a:txBody>
                    <a:bodyPr/>
                    <a:lstStyle/>
                    <a:p>
                      <a:pPr marL="0" marR="0" algn="ctr">
                        <a:lnSpc>
                          <a:spcPct val="115000"/>
                        </a:lnSpc>
                        <a:spcBef>
                          <a:spcPts val="500"/>
                        </a:spcBef>
                        <a:spcAft>
                          <a:spcPts val="1000"/>
                        </a:spcAft>
                      </a:pPr>
                      <a:r>
                        <a:rPr lang="en-IN" sz="1400">
                          <a:effectLst/>
                        </a:rPr>
                        <a:t>Chiranjeev</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44</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dirty="0">
                          <a:effectLst/>
                        </a:rPr>
                        <a:t>89%</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292882">
                <a:tc>
                  <a:txBody>
                    <a:bodyPr/>
                    <a:lstStyle/>
                    <a:p>
                      <a:pPr marL="0" marR="0" algn="ctr">
                        <a:lnSpc>
                          <a:spcPct val="115000"/>
                        </a:lnSpc>
                        <a:spcBef>
                          <a:spcPts val="500"/>
                        </a:spcBef>
                        <a:spcAft>
                          <a:spcPts val="1000"/>
                        </a:spcAft>
                      </a:pPr>
                      <a:r>
                        <a:rPr lang="en-IN" sz="1400">
                          <a:effectLst/>
                        </a:rPr>
                        <a:t>Chaya</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50</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dirty="0">
                          <a:effectLst/>
                        </a:rPr>
                        <a:t>53%</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292882">
                <a:tc>
                  <a:txBody>
                    <a:bodyPr/>
                    <a:lstStyle/>
                    <a:p>
                      <a:pPr marL="0" marR="0" algn="ctr">
                        <a:lnSpc>
                          <a:spcPct val="115000"/>
                        </a:lnSpc>
                        <a:spcBef>
                          <a:spcPts val="500"/>
                        </a:spcBef>
                        <a:spcAft>
                          <a:spcPts val="1000"/>
                        </a:spcAft>
                      </a:pPr>
                      <a:r>
                        <a:rPr lang="en-IN" sz="1400">
                          <a:effectLst/>
                        </a:rPr>
                        <a:t>Shaswat</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20</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dirty="0">
                          <a:effectLst/>
                        </a:rPr>
                        <a:t>69%</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292882">
                <a:tc>
                  <a:txBody>
                    <a:bodyPr/>
                    <a:lstStyle/>
                    <a:p>
                      <a:pPr marL="0" marR="0" algn="ctr">
                        <a:lnSpc>
                          <a:spcPct val="115000"/>
                        </a:lnSpc>
                        <a:spcBef>
                          <a:spcPts val="500"/>
                        </a:spcBef>
                        <a:spcAft>
                          <a:spcPts val="1000"/>
                        </a:spcAft>
                      </a:pPr>
                      <a:r>
                        <a:rPr lang="en-IN" sz="1400">
                          <a:effectLst/>
                        </a:rPr>
                        <a:t>Raghavendra</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42</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dirty="0">
                          <a:effectLst/>
                        </a:rPr>
                        <a:t>50%</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607127755"/>
              </p:ext>
            </p:extLst>
          </p:nvPr>
        </p:nvGraphicFramePr>
        <p:xfrm>
          <a:off x="1881808" y="4492486"/>
          <a:ext cx="6453809" cy="2226364"/>
        </p:xfrm>
        <a:graphic>
          <a:graphicData uri="http://schemas.openxmlformats.org/drawingml/2006/table">
            <a:tbl>
              <a:tblPr firstRow="1" firstCol="1" bandRow="1">
                <a:tableStyleId>{5C22544A-7EE6-4342-B048-85BDC9FD1C3A}</a:tableStyleId>
              </a:tblPr>
              <a:tblGrid>
                <a:gridCol w="2150805"/>
                <a:gridCol w="2151502"/>
                <a:gridCol w="2151502"/>
              </a:tblGrid>
              <a:tr h="318052">
                <a:tc>
                  <a:txBody>
                    <a:bodyPr/>
                    <a:lstStyle/>
                    <a:p>
                      <a:pPr marL="0" marR="0" algn="ctr">
                        <a:lnSpc>
                          <a:spcPct val="115000"/>
                        </a:lnSpc>
                        <a:spcBef>
                          <a:spcPts val="500"/>
                        </a:spcBef>
                        <a:spcAft>
                          <a:spcPts val="1000"/>
                        </a:spcAft>
                      </a:pPr>
                      <a:r>
                        <a:rPr lang="en-IN" sz="1400" dirty="0">
                          <a:effectLst/>
                        </a:rPr>
                        <a:t>SUBJECT NAME</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dirty="0">
                          <a:effectLst/>
                        </a:rPr>
                        <a:t>No of training Image</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dirty="0">
                          <a:effectLst/>
                        </a:rPr>
                        <a:t>Accuracy</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318052">
                <a:tc>
                  <a:txBody>
                    <a:bodyPr/>
                    <a:lstStyle/>
                    <a:p>
                      <a:pPr marL="0" marR="0" algn="ctr">
                        <a:lnSpc>
                          <a:spcPct val="115000"/>
                        </a:lnSpc>
                        <a:spcBef>
                          <a:spcPts val="500"/>
                        </a:spcBef>
                        <a:spcAft>
                          <a:spcPts val="1000"/>
                        </a:spcAft>
                      </a:pPr>
                      <a:r>
                        <a:rPr lang="en-IN" sz="1400">
                          <a:effectLst/>
                        </a:rPr>
                        <a:t>Ashutosh</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59</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dirty="0">
                          <a:effectLst/>
                        </a:rPr>
                        <a:t>50%</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318052">
                <a:tc>
                  <a:txBody>
                    <a:bodyPr/>
                    <a:lstStyle/>
                    <a:p>
                      <a:pPr marL="0" marR="0" algn="ctr">
                        <a:lnSpc>
                          <a:spcPct val="115000"/>
                        </a:lnSpc>
                        <a:spcBef>
                          <a:spcPts val="500"/>
                        </a:spcBef>
                        <a:spcAft>
                          <a:spcPts val="1000"/>
                        </a:spcAft>
                      </a:pPr>
                      <a:r>
                        <a:rPr lang="en-IN" sz="1400">
                          <a:effectLst/>
                        </a:rPr>
                        <a:t>Manaswini</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40</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64%</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318052">
                <a:tc>
                  <a:txBody>
                    <a:bodyPr/>
                    <a:lstStyle/>
                    <a:p>
                      <a:pPr marL="0" marR="0" algn="ctr">
                        <a:lnSpc>
                          <a:spcPct val="115000"/>
                        </a:lnSpc>
                        <a:spcBef>
                          <a:spcPts val="500"/>
                        </a:spcBef>
                        <a:spcAft>
                          <a:spcPts val="1000"/>
                        </a:spcAft>
                      </a:pPr>
                      <a:r>
                        <a:rPr lang="en-IN" sz="1400">
                          <a:effectLst/>
                        </a:rPr>
                        <a:t>Chiranjeev</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44</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89%</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318052">
                <a:tc>
                  <a:txBody>
                    <a:bodyPr/>
                    <a:lstStyle/>
                    <a:p>
                      <a:pPr marL="0" marR="0" algn="ctr">
                        <a:lnSpc>
                          <a:spcPct val="115000"/>
                        </a:lnSpc>
                        <a:spcBef>
                          <a:spcPts val="500"/>
                        </a:spcBef>
                        <a:spcAft>
                          <a:spcPts val="1000"/>
                        </a:spcAft>
                      </a:pPr>
                      <a:r>
                        <a:rPr lang="en-IN" sz="1400">
                          <a:effectLst/>
                        </a:rPr>
                        <a:t>Chaya</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50</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53%</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318052">
                <a:tc>
                  <a:txBody>
                    <a:bodyPr/>
                    <a:lstStyle/>
                    <a:p>
                      <a:pPr marL="0" marR="0" algn="ctr">
                        <a:lnSpc>
                          <a:spcPct val="115000"/>
                        </a:lnSpc>
                        <a:spcBef>
                          <a:spcPts val="500"/>
                        </a:spcBef>
                        <a:spcAft>
                          <a:spcPts val="1000"/>
                        </a:spcAft>
                      </a:pPr>
                      <a:r>
                        <a:rPr lang="en-IN" sz="1400">
                          <a:effectLst/>
                        </a:rPr>
                        <a:t>Shaswat</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20</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69%</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318052">
                <a:tc>
                  <a:txBody>
                    <a:bodyPr/>
                    <a:lstStyle/>
                    <a:p>
                      <a:pPr marL="0" marR="0" algn="ctr">
                        <a:lnSpc>
                          <a:spcPct val="115000"/>
                        </a:lnSpc>
                        <a:spcBef>
                          <a:spcPts val="500"/>
                        </a:spcBef>
                        <a:spcAft>
                          <a:spcPts val="1000"/>
                        </a:spcAft>
                      </a:pPr>
                      <a:r>
                        <a:rPr lang="en-IN" sz="1400">
                          <a:effectLst/>
                        </a:rPr>
                        <a:t>Raghavendra</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42</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dirty="0">
                          <a:effectLst/>
                        </a:rPr>
                        <a:t>50%</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bl>
          </a:graphicData>
        </a:graphic>
      </p:graphicFrame>
      <p:pic>
        <p:nvPicPr>
          <p:cNvPr id="9217" name="Picture 1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750" y="729303"/>
            <a:ext cx="854609" cy="854609"/>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1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2774" y="730889"/>
            <a:ext cx="854609" cy="854609"/>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2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9572" y="672034"/>
            <a:ext cx="883096" cy="8830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510" y="711274"/>
            <a:ext cx="849860" cy="84986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2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3405" y="779122"/>
            <a:ext cx="849860" cy="8498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p:cNvSpPr>
            <a:spLocks noChangeArrowheads="1"/>
          </p:cNvSpPr>
          <p:nvPr/>
        </p:nvSpPr>
        <p:spPr bwMode="auto">
          <a:xfrm>
            <a:off x="1782781" y="955616"/>
            <a:ext cx="12154434" cy="452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642810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41354964"/>
              </p:ext>
            </p:extLst>
          </p:nvPr>
        </p:nvGraphicFramePr>
        <p:xfrm>
          <a:off x="1764405" y="1751529"/>
          <a:ext cx="6465196" cy="2884868"/>
        </p:xfrm>
        <a:graphic>
          <a:graphicData uri="http://schemas.openxmlformats.org/drawingml/2006/table">
            <a:tbl>
              <a:tblPr firstRow="1" firstCol="1" bandRow="1">
                <a:tableStyleId>{5C22544A-7EE6-4342-B048-85BDC9FD1C3A}</a:tableStyleId>
              </a:tblPr>
              <a:tblGrid>
                <a:gridCol w="2154600"/>
                <a:gridCol w="2155298"/>
                <a:gridCol w="2155298"/>
              </a:tblGrid>
              <a:tr h="412124">
                <a:tc>
                  <a:txBody>
                    <a:bodyPr/>
                    <a:lstStyle/>
                    <a:p>
                      <a:pPr marL="0" marR="0" algn="ctr">
                        <a:lnSpc>
                          <a:spcPct val="115000"/>
                        </a:lnSpc>
                        <a:spcBef>
                          <a:spcPts val="500"/>
                        </a:spcBef>
                        <a:spcAft>
                          <a:spcPts val="1000"/>
                        </a:spcAft>
                      </a:pPr>
                      <a:r>
                        <a:rPr lang="en-IN" sz="1400">
                          <a:effectLst/>
                        </a:rPr>
                        <a:t>SUBJECT NAME</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No of training Image</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Accuracy</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824248">
                <a:tc>
                  <a:txBody>
                    <a:bodyPr/>
                    <a:lstStyle/>
                    <a:p>
                      <a:pPr marL="0" marR="0" indent="71755" algn="ctr">
                        <a:lnSpc>
                          <a:spcPct val="115000"/>
                        </a:lnSpc>
                        <a:spcBef>
                          <a:spcPts val="500"/>
                        </a:spcBef>
                        <a:spcAft>
                          <a:spcPts val="1000"/>
                        </a:spcAft>
                      </a:pPr>
                      <a:r>
                        <a:rPr lang="en-IN" sz="1400">
                          <a:effectLst/>
                        </a:rPr>
                        <a:t>Ashutosh</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25</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Not predicted correctly</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412124">
                <a:tc>
                  <a:txBody>
                    <a:bodyPr/>
                    <a:lstStyle/>
                    <a:p>
                      <a:pPr marL="0" marR="0" algn="ctr">
                        <a:lnSpc>
                          <a:spcPct val="115000"/>
                        </a:lnSpc>
                        <a:spcBef>
                          <a:spcPts val="500"/>
                        </a:spcBef>
                        <a:spcAft>
                          <a:spcPts val="1000"/>
                        </a:spcAft>
                      </a:pPr>
                      <a:r>
                        <a:rPr lang="en-IN" sz="1400">
                          <a:effectLst/>
                        </a:rPr>
                        <a:t>Manaswini</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20</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65%</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412124">
                <a:tc>
                  <a:txBody>
                    <a:bodyPr/>
                    <a:lstStyle/>
                    <a:p>
                      <a:pPr marL="0" marR="0" algn="ctr">
                        <a:lnSpc>
                          <a:spcPct val="115000"/>
                        </a:lnSpc>
                        <a:spcBef>
                          <a:spcPts val="500"/>
                        </a:spcBef>
                        <a:spcAft>
                          <a:spcPts val="1000"/>
                        </a:spcAft>
                      </a:pPr>
                      <a:r>
                        <a:rPr lang="en-IN" sz="1400">
                          <a:effectLst/>
                        </a:rPr>
                        <a:t>Chiranjeev</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22</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88%</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412124">
                <a:tc>
                  <a:txBody>
                    <a:bodyPr/>
                    <a:lstStyle/>
                    <a:p>
                      <a:pPr marL="0" marR="0" algn="ctr">
                        <a:lnSpc>
                          <a:spcPct val="115000"/>
                        </a:lnSpc>
                        <a:spcBef>
                          <a:spcPts val="500"/>
                        </a:spcBef>
                        <a:spcAft>
                          <a:spcPts val="1000"/>
                        </a:spcAft>
                      </a:pPr>
                      <a:r>
                        <a:rPr lang="en-IN" sz="1400">
                          <a:effectLst/>
                        </a:rPr>
                        <a:t>Chaya</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20</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52%</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412124">
                <a:tc>
                  <a:txBody>
                    <a:bodyPr/>
                    <a:lstStyle/>
                    <a:p>
                      <a:pPr marL="0" marR="0" algn="ctr">
                        <a:lnSpc>
                          <a:spcPct val="115000"/>
                        </a:lnSpc>
                        <a:spcBef>
                          <a:spcPts val="500"/>
                        </a:spcBef>
                        <a:spcAft>
                          <a:spcPts val="1000"/>
                        </a:spcAft>
                      </a:pPr>
                      <a:r>
                        <a:rPr lang="en-IN" sz="1400">
                          <a:effectLst/>
                        </a:rPr>
                        <a:t>Shaswat</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a:effectLst/>
                        </a:rPr>
                        <a:t>20</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1000"/>
                        </a:spcAft>
                      </a:pPr>
                      <a:r>
                        <a:rPr lang="en-IN" sz="1400" dirty="0">
                          <a:effectLst/>
                        </a:rPr>
                        <a:t>69%</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505690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Week 5-8</a:t>
            </a:r>
            <a:endParaRPr lang="en-IN" dirty="0">
              <a:latin typeface="Algerian" panose="04020705040A02060702" pitchFamily="82" charset="0"/>
            </a:endParaRPr>
          </a:p>
        </p:txBody>
      </p:sp>
      <p:sp>
        <p:nvSpPr>
          <p:cNvPr id="3" name="Content Placeholder 2"/>
          <p:cNvSpPr>
            <a:spLocks noGrp="1"/>
          </p:cNvSpPr>
          <p:nvPr>
            <p:ph sz="quarter" idx="13"/>
          </p:nvPr>
        </p:nvSpPr>
        <p:spPr/>
        <p:txBody>
          <a:bodyPr>
            <a:normAutofit/>
          </a:bodyPr>
          <a:lstStyle/>
          <a:p>
            <a:r>
              <a:rPr lang="en-US" sz="3600" dirty="0" smtClean="0"/>
              <a:t>Gait Recognition</a:t>
            </a:r>
          </a:p>
          <a:p>
            <a:r>
              <a:rPr lang="en-US" sz="3600" dirty="0" smtClean="0"/>
              <a:t>Implementation of DDR with Kinect</a:t>
            </a:r>
          </a:p>
          <a:p>
            <a:r>
              <a:rPr lang="en-US" sz="3600" dirty="0" smtClean="0"/>
              <a:t>Trajectory parameter estimator </a:t>
            </a:r>
            <a:endParaRPr lang="en-IN" sz="3600" dirty="0"/>
          </a:p>
        </p:txBody>
      </p:sp>
    </p:spTree>
    <p:extLst>
      <p:ext uri="{BB962C8B-B14F-4D97-AF65-F5344CB8AC3E}">
        <p14:creationId xmlns:p14="http://schemas.microsoft.com/office/powerpoint/2010/main" val="3928380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400" dirty="0">
                <a:effectLst>
                  <a:glow>
                    <a:srgbClr val="000000"/>
                  </a:glow>
                  <a:outerShdw blurRad="38100" dist="25400" dir="5400000" algn="ctr">
                    <a:srgbClr val="6E747A">
                      <a:alpha val="43000"/>
                    </a:srgbClr>
                  </a:outerShdw>
                  <a:reflection stA="0" endPos="0" fadeDir="0" sx="0" sy="0"/>
                </a:effectLst>
                <a:latin typeface="Algerian" panose="04020705040A02060702" pitchFamily="82" charset="0"/>
              </a:rPr>
              <a:t>BASICS OF MICROSOFT KINECT</a:t>
            </a:r>
            <a:r>
              <a:rPr lang="en-IN" sz="4400" dirty="0">
                <a:effectLst>
                  <a:glow>
                    <a:srgbClr val="000000"/>
                  </a:glow>
                  <a:outerShdw blurRad="38100" dist="25400" dir="5400000" algn="ctr">
                    <a:srgbClr val="6E747A">
                      <a:alpha val="43000"/>
                    </a:srgbClr>
                  </a:outerShdw>
                  <a:reflection stA="0" endPos="0" fadeDir="0" sx="0" sy="0"/>
                </a:effectLst>
                <a:latin typeface="Algerian" panose="04020705040A02060702" pitchFamily="82" charset="0"/>
              </a:rPr>
              <a:t/>
            </a:r>
            <a:br>
              <a:rPr lang="en-IN" sz="4400" dirty="0">
                <a:effectLst>
                  <a:glow>
                    <a:srgbClr val="000000"/>
                  </a:glow>
                  <a:outerShdw blurRad="38100" dist="25400" dir="5400000" algn="ctr">
                    <a:srgbClr val="6E747A">
                      <a:alpha val="43000"/>
                    </a:srgbClr>
                  </a:outerShdw>
                  <a:reflection stA="0" endPos="0" fadeDir="0" sx="0" sy="0"/>
                </a:effectLst>
                <a:latin typeface="Algerian" panose="04020705040A02060702" pitchFamily="82" charset="0"/>
              </a:rPr>
            </a:br>
            <a:endParaRPr lang="en-IN" sz="4400" dirty="0">
              <a:latin typeface="Algerian" panose="04020705040A02060702" pitchFamily="82" charset="0"/>
            </a:endParaRPr>
          </a:p>
        </p:txBody>
      </p:sp>
      <p:sp>
        <p:nvSpPr>
          <p:cNvPr id="3" name="Content Placeholder 2"/>
          <p:cNvSpPr>
            <a:spLocks noGrp="1"/>
          </p:cNvSpPr>
          <p:nvPr>
            <p:ph sz="quarter" idx="13"/>
          </p:nvPr>
        </p:nvSpPr>
        <p:spPr/>
        <p:txBody>
          <a:bodyPr>
            <a:normAutofit/>
          </a:bodyPr>
          <a:lstStyle/>
          <a:p>
            <a:r>
              <a:rPr lang="en-IN" sz="2000" dirty="0" smtClean="0"/>
              <a:t>Kinect </a:t>
            </a:r>
            <a:r>
              <a:rPr lang="en-IN" sz="2000" dirty="0"/>
              <a:t>is Microsoft’s motion sensor add-on for the Xbox 360 gaming console. The device provides a natural user interface (NUI) that allows users to interact intuitively and without any intermediary device, such as a controller.</a:t>
            </a: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2668743" y="3782699"/>
            <a:ext cx="4195695" cy="2386281"/>
          </a:xfrm>
          <a:prstGeom prst="rect">
            <a:avLst/>
          </a:prstGeom>
        </p:spPr>
      </p:pic>
    </p:spTree>
    <p:extLst>
      <p:ext uri="{BB962C8B-B14F-4D97-AF65-F5344CB8AC3E}">
        <p14:creationId xmlns:p14="http://schemas.microsoft.com/office/powerpoint/2010/main" val="3592418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038896"/>
          </a:xfrm>
        </p:spPr>
        <p:txBody>
          <a:bodyPr/>
          <a:lstStyle/>
          <a:p>
            <a:r>
              <a:rPr lang="en-US" dirty="0" smtClean="0">
                <a:latin typeface="Algerian" panose="04020705040A02060702" pitchFamily="82" charset="0"/>
              </a:rPr>
              <a:t>Working</a:t>
            </a:r>
            <a:endParaRPr lang="en-IN" dirty="0">
              <a:latin typeface="Algerian" panose="04020705040A02060702" pitchFamily="82" charset="0"/>
            </a:endParaRPr>
          </a:p>
        </p:txBody>
      </p:sp>
      <p:sp>
        <p:nvSpPr>
          <p:cNvPr id="3" name="Content Placeholder 2"/>
          <p:cNvSpPr>
            <a:spLocks noGrp="1"/>
          </p:cNvSpPr>
          <p:nvPr>
            <p:ph sz="quarter" idx="13"/>
          </p:nvPr>
        </p:nvSpPr>
        <p:spPr/>
        <p:txBody>
          <a:bodyPr/>
          <a:lstStyle/>
          <a:p>
            <a:r>
              <a:rPr lang="en-IN" dirty="0"/>
              <a:t>For some </a:t>
            </a:r>
            <a:r>
              <a:rPr lang="en-IN" dirty="0" err="1"/>
              <a:t>colored</a:t>
            </a:r>
            <a:r>
              <a:rPr lang="en-IN" dirty="0"/>
              <a:t> object and background, Kinect uses its IR projector and creates a matrix. 1st camera points towards 1 pixel of the matrix and the second camera follow the points of camera 1, which form a triangle. The height of the formed triangle is considered as the distance of the object from </a:t>
            </a:r>
            <a:r>
              <a:rPr lang="en-IN" dirty="0" smtClean="0"/>
              <a:t>Kinect</a:t>
            </a:r>
          </a:p>
          <a:p>
            <a:endParaRPr lang="en-IN"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459690" y="3774731"/>
            <a:ext cx="6666879" cy="2600311"/>
          </a:xfrm>
          <a:prstGeom prst="rect">
            <a:avLst/>
          </a:prstGeom>
        </p:spPr>
      </p:pic>
    </p:spTree>
    <p:extLst>
      <p:ext uri="{BB962C8B-B14F-4D97-AF65-F5344CB8AC3E}">
        <p14:creationId xmlns:p14="http://schemas.microsoft.com/office/powerpoint/2010/main" val="3633967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Skeleton Data Extraction</a:t>
            </a:r>
            <a:endParaRPr lang="en-IN" dirty="0">
              <a:latin typeface="Algerian" panose="04020705040A02060702" pitchFamily="82" charset="0"/>
            </a:endParaRPr>
          </a:p>
        </p:txBody>
      </p:sp>
      <p:sp>
        <p:nvSpPr>
          <p:cNvPr id="3" name="Content Placeholder 2"/>
          <p:cNvSpPr>
            <a:spLocks noGrp="1"/>
          </p:cNvSpPr>
          <p:nvPr>
            <p:ph sz="quarter" idx="13"/>
          </p:nvPr>
        </p:nvSpPr>
        <p:spPr>
          <a:xfrm>
            <a:off x="677334" y="1880315"/>
            <a:ext cx="6509077" cy="4161047"/>
          </a:xfrm>
        </p:spPr>
        <p:txBody>
          <a:bodyPr>
            <a:normAutofit fontScale="92500" lnSpcReduction="20000"/>
          </a:bodyPr>
          <a:lstStyle/>
          <a:p>
            <a:r>
              <a:rPr lang="en-IN" dirty="0"/>
              <a:t>Skeletal Tracking allows Kinect to recognize people and follow their actions. Using the infrared (IR) camera, Kinect can recognize up to six users in the field of view of the sensor. Of these, up to two users can be tracked in detail. An application can locate the joints of the tracked users in space and track their movements over time</a:t>
            </a:r>
            <a:r>
              <a:rPr lang="en-IN" dirty="0" smtClean="0"/>
              <a:t>.</a:t>
            </a:r>
          </a:p>
          <a:p>
            <a:endParaRPr lang="en-IN" dirty="0"/>
          </a:p>
          <a:p>
            <a:r>
              <a:rPr lang="en-IN" dirty="0"/>
              <a:t>In default range mode, Kinect can see people standing between 0.8 meters (2.6 feet) and 4.0 meters (13.1 feet) away; users will have to be able to use their arms at that distance, suggesting a practical range of 1.2 to 3.5 meters.</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409511" y="1913518"/>
            <a:ext cx="2545858" cy="4165310"/>
          </a:xfrm>
          <a:prstGeom prst="rect">
            <a:avLst/>
          </a:prstGeom>
        </p:spPr>
      </p:pic>
    </p:spTree>
    <p:extLst>
      <p:ext uri="{BB962C8B-B14F-4D97-AF65-F5344CB8AC3E}">
        <p14:creationId xmlns:p14="http://schemas.microsoft.com/office/powerpoint/2010/main" val="25340266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861928" y="754125"/>
            <a:ext cx="3555526" cy="2929233"/>
          </a:xfrm>
          <a:prstGeom prst="rect">
            <a:avLst/>
          </a:prstGeom>
        </p:spPr>
      </p:pic>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5001188" y="777978"/>
            <a:ext cx="4580694" cy="2750833"/>
          </a:xfrm>
          <a:prstGeom prst="rect">
            <a:avLst/>
          </a:prstGeom>
        </p:spPr>
      </p:pic>
      <p:sp>
        <p:nvSpPr>
          <p:cNvPr id="2" name="Rectangle 1"/>
          <p:cNvSpPr/>
          <p:nvPr/>
        </p:nvSpPr>
        <p:spPr>
          <a:xfrm>
            <a:off x="910107" y="4553507"/>
            <a:ext cx="6096000" cy="1154162"/>
          </a:xfrm>
          <a:prstGeom prst="rect">
            <a:avLst/>
          </a:prstGeom>
        </p:spPr>
        <p:txBody>
          <a:bodyPr>
            <a:spAutoFit/>
          </a:bodyPr>
          <a:lstStyle/>
          <a:p>
            <a:pPr marL="342900" marR="0" lvl="0" indent="-342900">
              <a:lnSpc>
                <a:spcPct val="115000"/>
              </a:lnSpc>
              <a:spcBef>
                <a:spcPts val="500"/>
              </a:spcBef>
              <a:spcAft>
                <a:spcPts val="0"/>
              </a:spcAft>
              <a:buClr>
                <a:srgbClr val="4F81BD"/>
              </a:buClr>
              <a:buSzPts val="1300"/>
              <a:buFont typeface="Wingdings" panose="05000000000000000000" pitchFamily="2" charset="2"/>
              <a:buChar char=""/>
            </a:pPr>
            <a:r>
              <a:rPr lang="en-IN" sz="2000" dirty="0">
                <a:effectLst>
                  <a:glow>
                    <a:srgbClr val="000000"/>
                  </a:glow>
                  <a:outerShdw blurRad="38100" dist="25400" dir="5400000" algn="ctr">
                    <a:srgbClr val="6E747A">
                      <a:alpha val="43000"/>
                    </a:srgbClr>
                  </a:outerShdw>
                  <a:reflection stA="0" endPos="0" fadeDir="0" sx="0" sy="0"/>
                </a:effectLst>
                <a:latin typeface="Calibri" panose="020F0502020204030204" pitchFamily="34" charset="0"/>
                <a:ea typeface="Times New Roman" panose="02020603050405020304" pitchFamily="18" charset="0"/>
                <a:cs typeface="Times New Roman" panose="02020603050405020304" pitchFamily="18" charset="0"/>
              </a:rPr>
              <a:t>It can detect skeleton of  maximum 2 people</a:t>
            </a:r>
            <a:endParaRPr lang="en-IN" sz="1200" dirty="0">
              <a:effectLst>
                <a:glow>
                  <a:srgbClr val="000000"/>
                </a:glow>
                <a:outerShdw blurRad="38100" dist="25400" dir="5400000" algn="ctr">
                  <a:srgbClr val="6E747A">
                    <a:alpha val="43000"/>
                  </a:srgbClr>
                </a:outerShdw>
                <a:reflection stA="0" endPos="0" fadeDir="0" sx="0" s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1000"/>
              </a:spcAft>
              <a:buClr>
                <a:srgbClr val="4F81BD"/>
              </a:buClr>
              <a:buSzPts val="1300"/>
              <a:buFont typeface="Wingdings" panose="05000000000000000000" pitchFamily="2" charset="2"/>
              <a:buChar char=""/>
            </a:pPr>
            <a:r>
              <a:rPr lang="en-IN" sz="2000" dirty="0">
                <a:effectLst>
                  <a:glow>
                    <a:srgbClr val="000000"/>
                  </a:glow>
                  <a:outerShdw blurRad="38100" dist="25400" dir="5400000" algn="ctr">
                    <a:srgbClr val="6E747A">
                      <a:alpha val="43000"/>
                    </a:srgbClr>
                  </a:outerShdw>
                  <a:reflection stA="0" endPos="0" fadeDir="0" sx="0" sy="0"/>
                </a:effectLst>
                <a:latin typeface="Calibri" panose="020F0502020204030204" pitchFamily="34" charset="0"/>
                <a:ea typeface="Times New Roman" panose="02020603050405020304" pitchFamily="18" charset="0"/>
                <a:cs typeface="Times New Roman" panose="02020603050405020304" pitchFamily="18" charset="0"/>
              </a:rPr>
              <a:t>Skeleton tracking is generally designed to recognize user facing the sensor</a:t>
            </a:r>
            <a:endParaRPr lang="en-IN" sz="1200" spc="0" dirty="0">
              <a:ln>
                <a:noFill/>
              </a:ln>
              <a:effectLst>
                <a:glow>
                  <a:srgbClr val="000000"/>
                </a:glow>
                <a:outerShdw blurRad="38100" dist="25400" dir="5400000" algn="ctr">
                  <a:srgbClr val="6E747A">
                    <a:alpha val="43000"/>
                  </a:srgbClr>
                </a:outerShdw>
                <a:reflection stA="0" endPos="0" fadeDir="0" sx="0" s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1502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487" y="141668"/>
            <a:ext cx="4494727" cy="953036"/>
          </a:xfrm>
        </p:spPr>
        <p:txBody>
          <a:bodyPr>
            <a:normAutofit/>
          </a:bodyPr>
          <a:lstStyle/>
          <a:p>
            <a:pPr algn="ctr"/>
            <a:r>
              <a:rPr lang="en-US" sz="3600" dirty="0" smtClean="0">
                <a:latin typeface="Algerian" panose="04020705040A02060702" pitchFamily="82" charset="0"/>
              </a:rPr>
              <a:t>Addition of noise</a:t>
            </a:r>
            <a:endParaRPr lang="en-IN" sz="2400" dirty="0">
              <a:latin typeface="Algerian" panose="04020705040A02060702" pitchFamily="82" charset="0"/>
            </a:endParaRPr>
          </a:p>
        </p:txBody>
      </p:sp>
      <p:sp>
        <p:nvSpPr>
          <p:cNvPr id="3" name="Content Placeholder 2"/>
          <p:cNvSpPr>
            <a:spLocks noGrp="1"/>
          </p:cNvSpPr>
          <p:nvPr>
            <p:ph sz="quarter" idx="13"/>
          </p:nvPr>
        </p:nvSpPr>
        <p:spPr>
          <a:xfrm>
            <a:off x="5190187" y="1545235"/>
            <a:ext cx="4637608" cy="2807825"/>
          </a:xfrm>
        </p:spPr>
        <p:txBody>
          <a:bodyPr>
            <a:noAutofit/>
          </a:bodyPr>
          <a:lstStyle/>
          <a:p>
            <a:r>
              <a:rPr lang="en-US" sz="2000" b="1" dirty="0"/>
              <a:t>Image noise</a:t>
            </a:r>
            <a:r>
              <a:rPr lang="en-US" sz="2000" dirty="0"/>
              <a:t> is random (not present in the object imaged) variation of brightness or color information in the images captured.</a:t>
            </a:r>
            <a:endParaRPr lang="en-IN" sz="2000" dirty="0"/>
          </a:p>
          <a:p>
            <a:r>
              <a:rPr lang="en-US" sz="2000" dirty="0" smtClean="0"/>
              <a:t>There are typically 3 types of noise</a:t>
            </a:r>
            <a:r>
              <a:rPr lang="en-IN" sz="2000" dirty="0" smtClean="0"/>
              <a:t>. Photoelectronics, Impulse and structured noise</a:t>
            </a:r>
            <a:endParaRPr lang="en-US" sz="2000" dirty="0" smtClean="0"/>
          </a:p>
        </p:txBody>
      </p:sp>
      <p:sp>
        <p:nvSpPr>
          <p:cNvPr id="4" name="Text Placeholder 3"/>
          <p:cNvSpPr>
            <a:spLocks noGrp="1"/>
          </p:cNvSpPr>
          <p:nvPr>
            <p:ph type="body" sz="half" idx="2"/>
          </p:nvPr>
        </p:nvSpPr>
        <p:spPr>
          <a:xfrm>
            <a:off x="767485" y="1841680"/>
            <a:ext cx="3854528" cy="3181080"/>
          </a:xfrm>
        </p:spPr>
        <p:txBody>
          <a:bodyPr>
            <a:normAutofit/>
          </a:bodyPr>
          <a:lstStyle/>
          <a:p>
            <a:pPr marL="342900" indent="-342900">
              <a:buFont typeface="Wingdings" panose="05000000000000000000" pitchFamily="2" charset="2"/>
              <a:buChar char="Ø"/>
            </a:pPr>
            <a:r>
              <a:rPr lang="en-US" sz="2400" dirty="0" smtClean="0">
                <a:latin typeface="Algerian" panose="04020705040A02060702" pitchFamily="82" charset="0"/>
              </a:rPr>
              <a:t>Impulse noise</a:t>
            </a:r>
          </a:p>
          <a:p>
            <a:pPr marL="342900" indent="-342900">
              <a:buFont typeface="Wingdings" panose="05000000000000000000" pitchFamily="2" charset="2"/>
              <a:buChar char="Ø"/>
            </a:pPr>
            <a:r>
              <a:rPr lang="en-US" sz="2400" dirty="0" smtClean="0">
                <a:latin typeface="Algerian" panose="04020705040A02060702" pitchFamily="82" charset="0"/>
              </a:rPr>
              <a:t>Gaussian noise</a:t>
            </a:r>
          </a:p>
          <a:p>
            <a:pPr marL="342900" indent="-342900">
              <a:buFont typeface="Wingdings" panose="05000000000000000000" pitchFamily="2" charset="2"/>
              <a:buChar char="Ø"/>
            </a:pPr>
            <a:r>
              <a:rPr lang="en-US" sz="2400" dirty="0" smtClean="0">
                <a:latin typeface="Algerian" panose="04020705040A02060702" pitchFamily="82" charset="0"/>
              </a:rPr>
              <a:t>Poisson noise</a:t>
            </a:r>
          </a:p>
          <a:p>
            <a:pPr marL="342900" indent="-342900">
              <a:buFont typeface="Wingdings" panose="05000000000000000000" pitchFamily="2" charset="2"/>
              <a:buChar char="Ø"/>
            </a:pPr>
            <a:r>
              <a:rPr lang="en-US" sz="2400" dirty="0" smtClean="0">
                <a:latin typeface="Algerian" panose="04020705040A02060702" pitchFamily="82" charset="0"/>
              </a:rPr>
              <a:t>Speckle noise</a:t>
            </a:r>
            <a:endParaRPr lang="en-IN" sz="2400" dirty="0">
              <a:latin typeface="Algerian" panose="04020705040A02060702" pitchFamily="82" charset="0"/>
            </a:endParaRPr>
          </a:p>
        </p:txBody>
      </p:sp>
    </p:spTree>
    <p:extLst>
      <p:ext uri="{BB962C8B-B14F-4D97-AF65-F5344CB8AC3E}">
        <p14:creationId xmlns:p14="http://schemas.microsoft.com/office/powerpoint/2010/main" val="2765859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6823" y="489397"/>
            <a:ext cx="8564450" cy="5632311"/>
          </a:xfrm>
          <a:prstGeom prst="rect">
            <a:avLst/>
          </a:prstGeom>
          <a:noFill/>
        </p:spPr>
        <p:txBody>
          <a:bodyPr wrap="square" rtlCol="0">
            <a:spAutoFit/>
          </a:bodyPr>
          <a:lstStyle/>
          <a:p>
            <a:r>
              <a:rPr lang="en-IN" sz="2000" dirty="0"/>
              <a:t>Systems facilitating robust, automatic identification of persons have gained increasing acceptance during the recent years. Systems for automatic identification play a decisive role in surveillance scenarios (e.g., monitoring high-security areas like banks or airports). Biometric techniques use characteristic physiological and </a:t>
            </a:r>
            <a:r>
              <a:rPr lang="en-IN" sz="2000" dirty="0" err="1"/>
              <a:t>behavioral</a:t>
            </a:r>
            <a:r>
              <a:rPr lang="en-IN" sz="2000" dirty="0"/>
              <a:t> specifics of different persons for identification. Examples of such techniques are the recognition of iris, face, fingerprint, gait, or the handwriting. Gait recognition is a relatively new biometric technique. Using gait as a biometric gained increasing attention during the past years since it offers many advantages compared to other biometrics. Considering marker-free systems, (i.e., no sensors or other devices are placed on the subject being identified), gait recognition is an uninstructive technique, meaning that no physical contact between subject and measurement device is necessary. In marker-free gait recognition, person identification is usually executed by </a:t>
            </a:r>
            <a:r>
              <a:rPr lang="en-IN" sz="2000" dirty="0" smtClean="0"/>
              <a:t>analysing </a:t>
            </a:r>
            <a:r>
              <a:rPr lang="en-IN" sz="2000" dirty="0"/>
              <a:t>video sequence recordings. Allowing for marker-free person identification is one of the key advantages of using gait as a biometric surveillance system.</a:t>
            </a:r>
          </a:p>
          <a:p>
            <a:endParaRPr lang="en-IN" sz="2000" dirty="0"/>
          </a:p>
        </p:txBody>
      </p:sp>
    </p:spTree>
    <p:extLst>
      <p:ext uri="{BB962C8B-B14F-4D97-AF65-F5344CB8AC3E}">
        <p14:creationId xmlns:p14="http://schemas.microsoft.com/office/powerpoint/2010/main" val="1644508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cap="all" dirty="0">
                <a:latin typeface="Algerian" panose="04020705040A02060702" pitchFamily="82" charset="0"/>
              </a:rPr>
              <a:t>skeleton joint position extraction</a:t>
            </a:r>
            <a:br>
              <a:rPr lang="en-IN" b="1" cap="all" dirty="0">
                <a:latin typeface="Algerian" panose="04020705040A02060702" pitchFamily="82" charset="0"/>
              </a:rPr>
            </a:br>
            <a:endParaRPr lang="en-IN" dirty="0">
              <a:latin typeface="Algerian" panose="04020705040A02060702" pitchFamily="82" charset="0"/>
            </a:endParaRPr>
          </a:p>
        </p:txBody>
      </p:sp>
      <p:pic>
        <p:nvPicPr>
          <p:cNvPr id="4" name="Content Placeholder 3"/>
          <p:cNvPicPr>
            <a:picLocks noGrp="1"/>
          </p:cNvPicPr>
          <p:nvPr>
            <p:ph sz="quarter" idx="13"/>
          </p:nvPr>
        </p:nvPicPr>
        <p:blipFill>
          <a:blip r:embed="rId2">
            <a:extLst>
              <a:ext uri="{28A0092B-C50C-407E-A947-70E740481C1C}">
                <a14:useLocalDpi xmlns:a14="http://schemas.microsoft.com/office/drawing/2010/main" val="0"/>
              </a:ext>
            </a:extLst>
          </a:blip>
          <a:stretch>
            <a:fillRect/>
          </a:stretch>
        </p:blipFill>
        <p:spPr>
          <a:xfrm>
            <a:off x="1140939" y="1692752"/>
            <a:ext cx="4178036" cy="4295924"/>
          </a:xfrm>
          <a:prstGeom prst="rect">
            <a:avLst/>
          </a:prstGeom>
        </p:spPr>
      </p:pic>
      <p:sp>
        <p:nvSpPr>
          <p:cNvPr id="5" name="TextBox 4"/>
          <p:cNvSpPr txBox="1"/>
          <p:nvPr/>
        </p:nvSpPr>
        <p:spPr>
          <a:xfrm>
            <a:off x="5486400" y="2537138"/>
            <a:ext cx="4134118" cy="2677656"/>
          </a:xfrm>
          <a:prstGeom prst="rect">
            <a:avLst/>
          </a:prstGeom>
          <a:noFill/>
        </p:spPr>
        <p:txBody>
          <a:bodyPr wrap="square" rtlCol="0">
            <a:spAutoFit/>
          </a:bodyPr>
          <a:lstStyle/>
          <a:p>
            <a:pPr marL="285750" indent="-285750">
              <a:buFont typeface="Wingdings" panose="05000000000000000000" pitchFamily="2" charset="2"/>
              <a:buChar char="Ø"/>
            </a:pPr>
            <a:r>
              <a:rPr lang="en-US" sz="2800" dirty="0" smtClean="0"/>
              <a:t>Joint Positions</a:t>
            </a:r>
          </a:p>
          <a:p>
            <a:pPr marL="285750" indent="-285750">
              <a:buFont typeface="Wingdings" panose="05000000000000000000" pitchFamily="2" charset="2"/>
              <a:buChar char="Ø"/>
            </a:pPr>
            <a:r>
              <a:rPr lang="en-US" sz="2800" dirty="0" smtClean="0"/>
              <a:t>Joint Angles</a:t>
            </a:r>
          </a:p>
          <a:p>
            <a:pPr marL="285750" indent="-285750">
              <a:buFont typeface="Wingdings" panose="05000000000000000000" pitchFamily="2" charset="2"/>
              <a:buChar char="Ø"/>
            </a:pPr>
            <a:r>
              <a:rPr lang="en-US" sz="2800" dirty="0" smtClean="0"/>
              <a:t>Velocity of a particular joint</a:t>
            </a:r>
          </a:p>
          <a:p>
            <a:pPr marL="285750" indent="-285750">
              <a:buFont typeface="Wingdings" panose="05000000000000000000" pitchFamily="2" charset="2"/>
              <a:buChar char="Ø"/>
            </a:pPr>
            <a:r>
              <a:rPr lang="en-US" sz="2800" dirty="0" smtClean="0"/>
              <a:t>Distance between two joints</a:t>
            </a:r>
            <a:endParaRPr lang="en-IN" sz="2800" dirty="0"/>
          </a:p>
        </p:txBody>
      </p:sp>
    </p:spTree>
    <p:extLst>
      <p:ext uri="{BB962C8B-B14F-4D97-AF65-F5344CB8AC3E}">
        <p14:creationId xmlns:p14="http://schemas.microsoft.com/office/powerpoint/2010/main" val="4179819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06246" y="926473"/>
            <a:ext cx="9257733" cy="4727353"/>
          </a:xfrm>
        </p:spPr>
      </p:pic>
    </p:spTree>
    <p:extLst>
      <p:ext uri="{BB962C8B-B14F-4D97-AF65-F5344CB8AC3E}">
        <p14:creationId xmlns:p14="http://schemas.microsoft.com/office/powerpoint/2010/main" val="1634304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Algerian" panose="04020705040A02060702" pitchFamily="82" charset="0"/>
              </a:rPr>
              <a:t>Velocity Calculation</a:t>
            </a:r>
            <a:endParaRPr lang="en-IN" sz="4000" dirty="0">
              <a:latin typeface="Algerian" panose="04020705040A02060702" pitchFamily="82" charset="0"/>
            </a:endParaRP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75763" y="2016564"/>
            <a:ext cx="7877308" cy="3804687"/>
          </a:xfrm>
        </p:spPr>
      </p:pic>
    </p:spTree>
    <p:extLst>
      <p:ext uri="{BB962C8B-B14F-4D97-AF65-F5344CB8AC3E}">
        <p14:creationId xmlns:p14="http://schemas.microsoft.com/office/powerpoint/2010/main" val="24119859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glow>
                    <a:srgbClr val="000000"/>
                  </a:glow>
                  <a:outerShdw blurRad="38100" dist="25400" dir="5400000" algn="ctr">
                    <a:srgbClr val="6E747A">
                      <a:alpha val="43000"/>
                    </a:srgbClr>
                  </a:outerShdw>
                  <a:reflection stA="0" endPos="0" fadeDir="0" sx="0" sy="0"/>
                </a:effectLst>
                <a:latin typeface="Algerian" panose="04020705040A02060702" pitchFamily="82" charset="0"/>
              </a:rPr>
              <a:t>GESTURE  RECOGNITION</a:t>
            </a:r>
            <a:r>
              <a:rPr lang="en-IN" dirty="0">
                <a:effectLst>
                  <a:glow>
                    <a:srgbClr val="000000"/>
                  </a:glow>
                  <a:outerShdw blurRad="38100" dist="25400" dir="5400000" algn="ctr">
                    <a:srgbClr val="6E747A">
                      <a:alpha val="43000"/>
                    </a:srgbClr>
                  </a:outerShdw>
                  <a:reflection stA="0" endPos="0" fadeDir="0" sx="0" sy="0"/>
                </a:effectLst>
                <a:latin typeface="Algerian" panose="04020705040A02060702" pitchFamily="82" charset="0"/>
              </a:rPr>
              <a:t/>
            </a:r>
            <a:br>
              <a:rPr lang="en-IN" dirty="0">
                <a:effectLst>
                  <a:glow>
                    <a:srgbClr val="000000"/>
                  </a:glow>
                  <a:outerShdw blurRad="38100" dist="25400" dir="5400000" algn="ctr">
                    <a:srgbClr val="6E747A">
                      <a:alpha val="43000"/>
                    </a:srgbClr>
                  </a:outerShdw>
                  <a:reflection stA="0" endPos="0" fadeDir="0" sx="0" sy="0"/>
                </a:effectLst>
                <a:latin typeface="Algerian" panose="04020705040A02060702" pitchFamily="82" charset="0"/>
              </a:rPr>
            </a:br>
            <a:r>
              <a:rPr lang="en-IN" dirty="0" smtClean="0">
                <a:effectLst>
                  <a:glow>
                    <a:srgbClr val="000000"/>
                  </a:glow>
                  <a:outerShdw blurRad="38100" dist="25400" dir="5400000" algn="ctr">
                    <a:srgbClr val="6E747A">
                      <a:alpha val="43000"/>
                    </a:srgbClr>
                  </a:outerShdw>
                  <a:reflection stA="0" endPos="0" fadeDir="0" sx="0" sy="0"/>
                </a:effectLst>
                <a:latin typeface="Algerian" panose="04020705040A02060702" pitchFamily="82" charset="0"/>
              </a:rPr>
              <a:t>(Smash Gesture)</a:t>
            </a:r>
            <a:endParaRPr lang="en-IN" dirty="0">
              <a:latin typeface="Algerian" panose="04020705040A02060702" pitchFamily="82" charset="0"/>
            </a:endParaRP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14400" y="2210330"/>
            <a:ext cx="7959144" cy="4164712"/>
          </a:xfrm>
        </p:spPr>
      </p:pic>
    </p:spTree>
    <p:extLst>
      <p:ext uri="{BB962C8B-B14F-4D97-AF65-F5344CB8AC3E}">
        <p14:creationId xmlns:p14="http://schemas.microsoft.com/office/powerpoint/2010/main" val="755141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734096" y="463639"/>
            <a:ext cx="8912180" cy="5769736"/>
          </a:xfrm>
          <a:prstGeom prst="rect">
            <a:avLst/>
          </a:prstGeom>
        </p:spPr>
      </p:pic>
    </p:spTree>
    <p:extLst>
      <p:ext uri="{BB962C8B-B14F-4D97-AF65-F5344CB8AC3E}">
        <p14:creationId xmlns:p14="http://schemas.microsoft.com/office/powerpoint/2010/main" val="1606049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glow>
                    <a:srgbClr val="000000"/>
                  </a:glow>
                  <a:outerShdw blurRad="38100" dist="25400" dir="5400000" algn="ctr">
                    <a:srgbClr val="6E747A">
                      <a:alpha val="43000"/>
                    </a:srgbClr>
                  </a:outerShdw>
                  <a:reflection stA="0" endPos="0" fadeDir="0" sx="0" sy="0"/>
                </a:effectLst>
                <a:latin typeface="Algerian" panose="04020705040A02060702" pitchFamily="82" charset="0"/>
              </a:rPr>
              <a:t>GESTURE  COMPARISION</a:t>
            </a:r>
            <a:r>
              <a:rPr lang="en-IN" dirty="0">
                <a:effectLst>
                  <a:glow>
                    <a:srgbClr val="000000"/>
                  </a:glow>
                  <a:outerShdw blurRad="38100" dist="25400" dir="5400000" algn="ctr">
                    <a:srgbClr val="6E747A">
                      <a:alpha val="43000"/>
                    </a:srgbClr>
                  </a:outerShdw>
                  <a:reflection stA="0" endPos="0" fadeDir="0" sx="0" sy="0"/>
                </a:effectLst>
                <a:latin typeface="Algerian" panose="04020705040A02060702" pitchFamily="82" charset="0"/>
              </a:rPr>
              <a:t/>
            </a:r>
            <a:br>
              <a:rPr lang="en-IN" dirty="0">
                <a:effectLst>
                  <a:glow>
                    <a:srgbClr val="000000"/>
                  </a:glow>
                  <a:outerShdw blurRad="38100" dist="25400" dir="5400000" algn="ctr">
                    <a:srgbClr val="6E747A">
                      <a:alpha val="43000"/>
                    </a:srgbClr>
                  </a:outerShdw>
                  <a:reflection stA="0" endPos="0" fadeDir="0" sx="0" sy="0"/>
                </a:effectLst>
                <a:latin typeface="Algerian" panose="04020705040A02060702" pitchFamily="82" charset="0"/>
              </a:rPr>
            </a:br>
            <a:endParaRPr lang="en-IN" dirty="0">
              <a:latin typeface="Algerian" panose="04020705040A02060702" pitchFamily="82" charset="0"/>
            </a:endParaRPr>
          </a:p>
        </p:txBody>
      </p:sp>
      <p:sp>
        <p:nvSpPr>
          <p:cNvPr id="3" name="Content Placeholder 2"/>
          <p:cNvSpPr>
            <a:spLocks noGrp="1"/>
          </p:cNvSpPr>
          <p:nvPr>
            <p:ph sz="quarter" idx="13"/>
          </p:nvPr>
        </p:nvSpPr>
        <p:spPr/>
        <p:txBody>
          <a:bodyPr>
            <a:normAutofit fontScale="77500" lnSpcReduction="20000"/>
          </a:bodyPr>
          <a:lstStyle/>
          <a:p>
            <a:r>
              <a:rPr lang="en-IN" dirty="0"/>
              <a:t>Gesture recognition may find applications in rehabilitation systems, sign language translation or smart environments. The aim of nowadays science is to improve the recognition systems' efficiency but also to allow the user to perform the gesture in a natural way. For gesture recognition, one more important aspect is a comparison between two gestures.</a:t>
            </a:r>
          </a:p>
          <a:p>
            <a:r>
              <a:rPr lang="en-IN" dirty="0"/>
              <a:t>However, we tried to compare different gestures with correlation factor.</a:t>
            </a:r>
          </a:p>
          <a:p>
            <a:r>
              <a:rPr lang="en-IN" b="1" i="1" dirty="0"/>
              <a:t>Correlation Factor:</a:t>
            </a:r>
            <a:endParaRPr lang="en-IN" dirty="0"/>
          </a:p>
          <a:p>
            <a:r>
              <a:rPr lang="en-IN" dirty="0"/>
              <a:t>Correlation Factor is also known as correlation coefficient. It is a statistical measure of the degree to which, changes to the value of one variable predict the change to the value of other</a:t>
            </a:r>
            <a:r>
              <a:rPr lang="en-IN" dirty="0" smtClean="0"/>
              <a:t>.</a:t>
            </a:r>
          </a:p>
          <a:p>
            <a:r>
              <a:rPr lang="en-IN" dirty="0"/>
              <a:t>Correlation factors are expressed between -1 to 1</a:t>
            </a:r>
          </a:p>
        </p:txBody>
      </p:sp>
    </p:spTree>
    <p:extLst>
      <p:ext uri="{BB962C8B-B14F-4D97-AF65-F5344CB8AC3E}">
        <p14:creationId xmlns:p14="http://schemas.microsoft.com/office/powerpoint/2010/main" val="1640640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827" y="481342"/>
            <a:ext cx="7034598" cy="5835932"/>
          </a:xfrm>
          <a:prstGeom prst="rect">
            <a:avLst/>
          </a:prstGeom>
        </p:spPr>
      </p:pic>
    </p:spTree>
    <p:extLst>
      <p:ext uri="{BB962C8B-B14F-4D97-AF65-F5344CB8AC3E}">
        <p14:creationId xmlns:p14="http://schemas.microsoft.com/office/powerpoint/2010/main" val="1602437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86926826"/>
              </p:ext>
            </p:extLst>
          </p:nvPr>
        </p:nvGraphicFramePr>
        <p:xfrm>
          <a:off x="983453" y="825699"/>
          <a:ext cx="8585551" cy="4874085"/>
        </p:xfrm>
        <a:graphic>
          <a:graphicData uri="http://schemas.openxmlformats.org/drawingml/2006/table">
            <a:tbl>
              <a:tblPr firstRow="1" firstCol="1" bandRow="1">
                <a:tableStyleId>{5C22544A-7EE6-4342-B048-85BDC9FD1C3A}</a:tableStyleId>
              </a:tblPr>
              <a:tblGrid>
                <a:gridCol w="869761"/>
                <a:gridCol w="1542124"/>
                <a:gridCol w="1542124"/>
                <a:gridCol w="1542124"/>
                <a:gridCol w="1544709"/>
                <a:gridCol w="1544709"/>
              </a:tblGrid>
              <a:tr h="711508">
                <a:tc gridSpan="6">
                  <a:txBody>
                    <a:bodyPr/>
                    <a:lstStyle/>
                    <a:p>
                      <a:pPr marL="0" marR="0" algn="ctr">
                        <a:lnSpc>
                          <a:spcPct val="115000"/>
                        </a:lnSpc>
                        <a:spcBef>
                          <a:spcPts val="0"/>
                        </a:spcBef>
                        <a:spcAft>
                          <a:spcPts val="0"/>
                        </a:spcAft>
                      </a:pPr>
                      <a:r>
                        <a:rPr lang="en-IN" sz="1400" dirty="0">
                          <a:effectLst/>
                        </a:rPr>
                        <a:t> </a:t>
                      </a:r>
                      <a:r>
                        <a:rPr lang="en-IN" sz="3200" dirty="0" smtClean="0">
                          <a:solidFill>
                            <a:schemeClr val="bg1"/>
                          </a:solidFill>
                          <a:effectLst/>
                        </a:rPr>
                        <a:t>Calculation of Correlation</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555413">
                <a:tc gridSpan="2">
                  <a:txBody>
                    <a:bodyPr/>
                    <a:lstStyle/>
                    <a:p>
                      <a:pPr marL="0" marR="0" algn="ctr">
                        <a:lnSpc>
                          <a:spcPct val="115000"/>
                        </a:lnSpc>
                        <a:spcBef>
                          <a:spcPts val="0"/>
                        </a:spcBef>
                        <a:spcAft>
                          <a:spcPts val="0"/>
                        </a:spcAft>
                      </a:pPr>
                      <a:r>
                        <a:rPr lang="en-IN" sz="1400" dirty="0">
                          <a:effectLst/>
                        </a:rPr>
                        <a:t> </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N"/>
                    </a:p>
                  </a:txBody>
                  <a:tcPr/>
                </a:tc>
                <a:tc>
                  <a:txBody>
                    <a:bodyPr/>
                    <a:lstStyle/>
                    <a:p>
                      <a:pPr marL="0" marR="0" algn="ctr">
                        <a:lnSpc>
                          <a:spcPct val="115000"/>
                        </a:lnSpc>
                        <a:spcBef>
                          <a:spcPts val="0"/>
                        </a:spcBef>
                        <a:spcAft>
                          <a:spcPts val="0"/>
                        </a:spcAft>
                      </a:pPr>
                      <a:r>
                        <a:rPr lang="en-IN" sz="1400">
                          <a:effectLst/>
                        </a:rPr>
                        <a:t>Gesture-1</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Gesture-2</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Gesture-3</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Gesture-4</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357595">
                <a:tc rowSpan="5">
                  <a:txBody>
                    <a:bodyPr/>
                    <a:lstStyle/>
                    <a:p>
                      <a:pPr marL="0" marR="0" algn="ctr">
                        <a:lnSpc>
                          <a:spcPct val="115000"/>
                        </a:lnSpc>
                        <a:spcBef>
                          <a:spcPts val="0"/>
                        </a:spcBef>
                        <a:spcAft>
                          <a:spcPts val="0"/>
                        </a:spcAft>
                      </a:pPr>
                      <a:endParaRPr lang="en-IN" sz="1000">
                        <a:effectLst/>
                      </a:endParaRPr>
                    </a:p>
                    <a:p>
                      <a:pPr marL="0" marR="0" algn="ctr">
                        <a:lnSpc>
                          <a:spcPct val="115000"/>
                        </a:lnSpc>
                        <a:spcBef>
                          <a:spcPts val="500"/>
                        </a:spcBef>
                        <a:spcAft>
                          <a:spcPts val="1000"/>
                        </a:spcAft>
                      </a:pPr>
                      <a:r>
                        <a:rPr lang="en-US" sz="1200">
                          <a:effectLst/>
                        </a:rPr>
                        <a:t>Angle with Kinect 0 degree</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Phi</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0.6159</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0.101</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0.048</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0.255</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357595">
                <a:tc vMerge="1">
                  <a:txBody>
                    <a:bodyPr/>
                    <a:lstStyle/>
                    <a:p>
                      <a:endParaRPr lang="en-IN"/>
                    </a:p>
                  </a:txBody>
                  <a:tcPr/>
                </a:tc>
                <a:tc>
                  <a:txBody>
                    <a:bodyPr/>
                    <a:lstStyle/>
                    <a:p>
                      <a:pPr marL="0" marR="0" algn="ctr">
                        <a:lnSpc>
                          <a:spcPct val="115000"/>
                        </a:lnSpc>
                        <a:spcBef>
                          <a:spcPts val="0"/>
                        </a:spcBef>
                        <a:spcAft>
                          <a:spcPts val="0"/>
                        </a:spcAft>
                      </a:pPr>
                      <a:r>
                        <a:rPr lang="en-IN" sz="1400">
                          <a:effectLst/>
                        </a:rPr>
                        <a:t>Theta1</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-0.063</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0.182</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-0.121</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0.233</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357595">
                <a:tc vMerge="1">
                  <a:txBody>
                    <a:bodyPr/>
                    <a:lstStyle/>
                    <a:p>
                      <a:endParaRPr lang="en-IN"/>
                    </a:p>
                  </a:txBody>
                  <a:tcPr/>
                </a:tc>
                <a:tc>
                  <a:txBody>
                    <a:bodyPr/>
                    <a:lstStyle/>
                    <a:p>
                      <a:pPr marL="0" marR="0" algn="ctr">
                        <a:lnSpc>
                          <a:spcPct val="115000"/>
                        </a:lnSpc>
                        <a:spcBef>
                          <a:spcPts val="0"/>
                        </a:spcBef>
                        <a:spcAft>
                          <a:spcPts val="0"/>
                        </a:spcAft>
                      </a:pPr>
                      <a:r>
                        <a:rPr lang="en-IN" sz="1400">
                          <a:effectLst/>
                        </a:rPr>
                        <a:t>Theta2</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0.195</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0.01</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0.443</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0.451</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357595">
                <a:tc vMerge="1">
                  <a:txBody>
                    <a:bodyPr/>
                    <a:lstStyle/>
                    <a:p>
                      <a:endParaRPr lang="en-IN"/>
                    </a:p>
                  </a:txBody>
                  <a:tcPr/>
                </a:tc>
                <a:tc>
                  <a:txBody>
                    <a:bodyPr/>
                    <a:lstStyle/>
                    <a:p>
                      <a:pPr marL="0" marR="0" algn="ctr">
                        <a:lnSpc>
                          <a:spcPct val="115000"/>
                        </a:lnSpc>
                        <a:spcBef>
                          <a:spcPts val="0"/>
                        </a:spcBef>
                        <a:spcAft>
                          <a:spcPts val="0"/>
                        </a:spcAft>
                      </a:pPr>
                      <a:r>
                        <a:rPr lang="en-IN" sz="1400">
                          <a:effectLst/>
                        </a:rPr>
                        <a:t>We</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0.5783</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-0.35858</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0.331</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-0.183</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379299">
                <a:tc vMerge="1">
                  <a:txBody>
                    <a:bodyPr/>
                    <a:lstStyle/>
                    <a:p>
                      <a:endParaRPr lang="en-IN"/>
                    </a:p>
                  </a:txBody>
                  <a:tcPr/>
                </a:tc>
                <a:tc>
                  <a:txBody>
                    <a:bodyPr/>
                    <a:lstStyle/>
                    <a:p>
                      <a:pPr marL="0" marR="0" algn="ctr">
                        <a:lnSpc>
                          <a:spcPct val="115000"/>
                        </a:lnSpc>
                        <a:spcBef>
                          <a:spcPts val="0"/>
                        </a:spcBef>
                        <a:spcAft>
                          <a:spcPts val="0"/>
                        </a:spcAft>
                      </a:pPr>
                      <a:r>
                        <a:rPr lang="en-IN" sz="1400">
                          <a:effectLst/>
                        </a:rPr>
                        <a:t>Ws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0.31129</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-0.792</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0.535</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0.001</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359497">
                <a:tc rowSpan="5">
                  <a:txBody>
                    <a:bodyPr/>
                    <a:lstStyle/>
                    <a:p>
                      <a:pPr marL="0" marR="0" algn="ctr">
                        <a:lnSpc>
                          <a:spcPct val="115000"/>
                        </a:lnSpc>
                        <a:spcBef>
                          <a:spcPts val="0"/>
                        </a:spcBef>
                        <a:spcAft>
                          <a:spcPts val="0"/>
                        </a:spcAft>
                      </a:pPr>
                      <a:endParaRPr lang="en-IN" sz="1000">
                        <a:effectLst/>
                      </a:endParaRPr>
                    </a:p>
                    <a:p>
                      <a:pPr marL="0" marR="0" algn="ctr">
                        <a:lnSpc>
                          <a:spcPct val="115000"/>
                        </a:lnSpc>
                        <a:spcBef>
                          <a:spcPts val="500"/>
                        </a:spcBef>
                        <a:spcAft>
                          <a:spcPts val="1000"/>
                        </a:spcAft>
                      </a:pPr>
                      <a:r>
                        <a:rPr lang="en-US" sz="1100">
                          <a:effectLst/>
                        </a:rPr>
                        <a:t>Angle with Kinect 45 </a:t>
                      </a:r>
                      <a:r>
                        <a:rPr lang="en-US" sz="1000">
                          <a:effectLst/>
                        </a:rPr>
                        <a:t>degree</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Phi</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0.6525</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-0.2424</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0.334</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0.374</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359497">
                <a:tc vMerge="1">
                  <a:txBody>
                    <a:bodyPr/>
                    <a:lstStyle/>
                    <a:p>
                      <a:endParaRPr lang="en-IN"/>
                    </a:p>
                  </a:txBody>
                  <a:tcPr/>
                </a:tc>
                <a:tc>
                  <a:txBody>
                    <a:bodyPr/>
                    <a:lstStyle/>
                    <a:p>
                      <a:pPr marL="0" marR="0" algn="ctr">
                        <a:lnSpc>
                          <a:spcPct val="115000"/>
                        </a:lnSpc>
                        <a:spcBef>
                          <a:spcPts val="0"/>
                        </a:spcBef>
                        <a:spcAft>
                          <a:spcPts val="0"/>
                        </a:spcAft>
                      </a:pPr>
                      <a:r>
                        <a:rPr lang="en-IN" sz="1400">
                          <a:effectLst/>
                        </a:rPr>
                        <a:t>Theta1</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-0.0813</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-0.0348</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-0.228</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-0.08</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359497">
                <a:tc vMerge="1">
                  <a:txBody>
                    <a:bodyPr/>
                    <a:lstStyle/>
                    <a:p>
                      <a:endParaRPr lang="en-IN"/>
                    </a:p>
                  </a:txBody>
                  <a:tcPr/>
                </a:tc>
                <a:tc>
                  <a:txBody>
                    <a:bodyPr/>
                    <a:lstStyle/>
                    <a:p>
                      <a:pPr marL="0" marR="0" algn="ctr">
                        <a:lnSpc>
                          <a:spcPct val="115000"/>
                        </a:lnSpc>
                        <a:spcBef>
                          <a:spcPts val="0"/>
                        </a:spcBef>
                        <a:spcAft>
                          <a:spcPts val="0"/>
                        </a:spcAft>
                      </a:pPr>
                      <a:r>
                        <a:rPr lang="en-IN" sz="1400">
                          <a:effectLst/>
                        </a:rPr>
                        <a:t>Theta2</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0.5912</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-0.25789</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0.0497</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-0.370</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359497">
                <a:tc vMerge="1">
                  <a:txBody>
                    <a:bodyPr/>
                    <a:lstStyle/>
                    <a:p>
                      <a:endParaRPr lang="en-IN"/>
                    </a:p>
                  </a:txBody>
                  <a:tcPr/>
                </a:tc>
                <a:tc>
                  <a:txBody>
                    <a:bodyPr/>
                    <a:lstStyle/>
                    <a:p>
                      <a:pPr marL="0" marR="0" algn="ctr">
                        <a:lnSpc>
                          <a:spcPct val="115000"/>
                        </a:lnSpc>
                        <a:spcBef>
                          <a:spcPts val="0"/>
                        </a:spcBef>
                        <a:spcAft>
                          <a:spcPts val="0"/>
                        </a:spcAft>
                      </a:pPr>
                      <a:r>
                        <a:rPr lang="en-IN" sz="1400">
                          <a:effectLst/>
                        </a:rPr>
                        <a:t>We</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-1.215</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0.1543</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0.0244</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-0.076</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359497">
                <a:tc vMerge="1">
                  <a:txBody>
                    <a:bodyPr/>
                    <a:lstStyle/>
                    <a:p>
                      <a:endParaRPr lang="en-IN"/>
                    </a:p>
                  </a:txBody>
                  <a:tcPr/>
                </a:tc>
                <a:tc>
                  <a:txBody>
                    <a:bodyPr/>
                    <a:lstStyle/>
                    <a:p>
                      <a:pPr marL="0" marR="0" algn="ctr">
                        <a:lnSpc>
                          <a:spcPct val="115000"/>
                        </a:lnSpc>
                        <a:spcBef>
                          <a:spcPts val="0"/>
                        </a:spcBef>
                        <a:spcAft>
                          <a:spcPts val="0"/>
                        </a:spcAft>
                      </a:pPr>
                      <a:r>
                        <a:rPr lang="en-IN" sz="1400">
                          <a:effectLst/>
                        </a:rPr>
                        <a:t>Ws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-0.065</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0.168</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a:effectLst/>
                        </a:rPr>
                        <a:t>0.082</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400" dirty="0">
                          <a:effectLst/>
                        </a:rPr>
                        <a:t>-0.04</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3" name="Text Box 230"/>
          <p:cNvSpPr txBox="1"/>
          <p:nvPr/>
        </p:nvSpPr>
        <p:spPr>
          <a:xfrm rot="16200000">
            <a:off x="2828925" y="9928225"/>
            <a:ext cx="1058863" cy="554038"/>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15000"/>
              </a:lnSpc>
              <a:spcBef>
                <a:spcPts val="500"/>
              </a:spcBef>
              <a:spcAft>
                <a:spcPts val="1000"/>
              </a:spcAft>
            </a:pPr>
            <a:r>
              <a:rPr lang="en-US" sz="1200" b="1">
                <a:effectLst/>
                <a:ea typeface="Times New Roman" panose="02020603050405020304" pitchFamily="18" charset="0"/>
                <a:cs typeface="Times New Roman" panose="02020603050405020304" pitchFamily="18" charset="0"/>
              </a:rPr>
              <a:t>Angle with Kinect 0 degree</a:t>
            </a:r>
            <a:endParaRPr lang="en-IN" sz="1000">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7290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effectLst>
                  <a:glow>
                    <a:srgbClr val="000000"/>
                  </a:glow>
                  <a:outerShdw blurRad="38100" dist="25400" dir="5400000" algn="ctr">
                    <a:srgbClr val="6E747A">
                      <a:alpha val="43000"/>
                    </a:srgbClr>
                  </a:outerShdw>
                  <a:reflection stA="0" endPos="0" fadeDir="0" sx="0" sy="0"/>
                </a:effectLst>
                <a:latin typeface="Algerian" panose="04020705040A02060702" pitchFamily="82" charset="0"/>
              </a:rPr>
              <a:t>GAIT RECOGNITION </a:t>
            </a:r>
            <a:r>
              <a:rPr lang="en-IN" sz="4400" dirty="0">
                <a:effectLst>
                  <a:glow>
                    <a:srgbClr val="000000"/>
                  </a:glow>
                  <a:outerShdw blurRad="38100" dist="25400" dir="5400000" algn="ctr">
                    <a:srgbClr val="6E747A">
                      <a:alpha val="43000"/>
                    </a:srgbClr>
                  </a:outerShdw>
                  <a:reflection stA="0" endPos="0" fadeDir="0" sx="0" sy="0"/>
                </a:effectLst>
                <a:latin typeface="Algerian" panose="04020705040A02060702" pitchFamily="82" charset="0"/>
              </a:rPr>
              <a:t/>
            </a:r>
            <a:br>
              <a:rPr lang="en-IN" sz="4400" dirty="0">
                <a:effectLst>
                  <a:glow>
                    <a:srgbClr val="000000"/>
                  </a:glow>
                  <a:outerShdw blurRad="38100" dist="25400" dir="5400000" algn="ctr">
                    <a:srgbClr val="6E747A">
                      <a:alpha val="43000"/>
                    </a:srgbClr>
                  </a:outerShdw>
                  <a:reflection stA="0" endPos="0" fadeDir="0" sx="0" sy="0"/>
                </a:effectLst>
                <a:latin typeface="Algerian" panose="04020705040A02060702" pitchFamily="82" charset="0"/>
              </a:rPr>
            </a:br>
            <a:endParaRPr lang="en-IN" sz="4400" dirty="0">
              <a:latin typeface="Algerian" panose="04020705040A02060702" pitchFamily="82" charset="0"/>
            </a:endParaRPr>
          </a:p>
        </p:txBody>
      </p:sp>
      <p:sp>
        <p:nvSpPr>
          <p:cNvPr id="3" name="Content Placeholder 2"/>
          <p:cNvSpPr>
            <a:spLocks noGrp="1"/>
          </p:cNvSpPr>
          <p:nvPr>
            <p:ph sz="quarter" idx="13"/>
          </p:nvPr>
        </p:nvSpPr>
        <p:spPr/>
        <p:txBody>
          <a:bodyPr>
            <a:normAutofit fontScale="77500" lnSpcReduction="20000"/>
          </a:bodyPr>
          <a:lstStyle/>
          <a:p>
            <a:r>
              <a:rPr lang="en-IN" dirty="0"/>
              <a:t>The main goal of this project is to assess the viability of using Kinect’s data to create a biometric identification system. In particular, we are interested in using static anthropometric measurements (i.e. without considering motion) for this purpose, but without requiring subjects to stand still in front of the sensors (so that the system is fully passive). Specific goals include: (I) apply and test different machine learning algorithms to train classifiers; (ii) compare the difficulty of identifying multiple (iii) identify relevant attributes to perform an accurate identification</a:t>
            </a:r>
            <a:r>
              <a:rPr lang="en-IN" dirty="0" smtClean="0"/>
              <a:t>.</a:t>
            </a:r>
          </a:p>
          <a:p>
            <a:r>
              <a:rPr lang="en-IN" dirty="0" smtClean="0"/>
              <a:t>Data </a:t>
            </a:r>
            <a:r>
              <a:rPr lang="en-IN" dirty="0"/>
              <a:t>Capture and Pre-Processing our approach starts by capturing data from different volunteers. In this project, we took data results from 10 volunteers (8 female and 2 male) and without (noticeable) physical problems. The Kinect provides frames containing information from its sensors, at a rate of 30 frames per second. We only used data regarding the captured skeleton, which is composed of 32 features. This data was captured while subjects walked in front of the sensor.</a:t>
            </a:r>
          </a:p>
          <a:p>
            <a:pPr marL="0" indent="0">
              <a:buNone/>
            </a:pPr>
            <a:endParaRPr lang="en-IN" dirty="0"/>
          </a:p>
          <a:p>
            <a:endParaRPr lang="en-IN" dirty="0"/>
          </a:p>
        </p:txBody>
      </p:sp>
    </p:spTree>
    <p:extLst>
      <p:ext uri="{BB962C8B-B14F-4D97-AF65-F5344CB8AC3E}">
        <p14:creationId xmlns:p14="http://schemas.microsoft.com/office/powerpoint/2010/main" val="2478110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Impulse noise</a:t>
            </a:r>
            <a:endParaRPr lang="en-IN" dirty="0">
              <a:latin typeface="Algerian" panose="04020705040A02060702" pitchFamily="82" charset="0"/>
            </a:endParaRPr>
          </a:p>
        </p:txBody>
      </p:sp>
      <p:sp>
        <p:nvSpPr>
          <p:cNvPr id="3" name="Text Placeholder 2"/>
          <p:cNvSpPr>
            <a:spLocks noGrp="1"/>
          </p:cNvSpPr>
          <p:nvPr>
            <p:ph type="body" idx="1"/>
          </p:nvPr>
        </p:nvSpPr>
        <p:spPr>
          <a:xfrm>
            <a:off x="649987" y="1581434"/>
            <a:ext cx="4185623" cy="576262"/>
          </a:xfrm>
        </p:spPr>
        <p:txBody>
          <a:bodyPr/>
          <a:lstStyle/>
          <a:p>
            <a:r>
              <a:rPr lang="en-US" dirty="0" smtClean="0">
                <a:latin typeface="Algerian" panose="04020705040A02060702" pitchFamily="82" charset="0"/>
              </a:rPr>
              <a:t>Salt and pepper noise</a:t>
            </a:r>
            <a:endParaRPr lang="en-IN" dirty="0">
              <a:latin typeface="Algerian" panose="04020705040A02060702" pitchFamily="82" charset="0"/>
            </a:endParaRPr>
          </a:p>
        </p:txBody>
      </p:sp>
      <p:pic>
        <p:nvPicPr>
          <p:cNvPr id="8" name="Image2"/>
          <p:cNvPicPr>
            <a:picLocks noGrp="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739776" y="2515711"/>
            <a:ext cx="4089802" cy="3099478"/>
          </a:xfrm>
          <a:prstGeom prst="rect">
            <a:avLst/>
          </a:prstGeom>
        </p:spPr>
      </p:pic>
      <p:pic>
        <p:nvPicPr>
          <p:cNvPr id="9" name="Image1"/>
          <p:cNvPicPr>
            <a:picLocks noGrp="1"/>
          </p:cNvPicPr>
          <p:nvPr>
            <p:ph sz="quarter" idx="14"/>
          </p:nvPr>
        </p:nvPicPr>
        <p:blipFill>
          <a:blip r:embed="rId3">
            <a:extLst>
              <a:ext uri="{28A0092B-C50C-407E-A947-70E740481C1C}">
                <a14:useLocalDpi xmlns:a14="http://schemas.microsoft.com/office/drawing/2010/main" val="0"/>
              </a:ext>
            </a:extLst>
          </a:blip>
          <a:stretch>
            <a:fillRect/>
          </a:stretch>
        </p:blipFill>
        <p:spPr bwMode="auto">
          <a:xfrm>
            <a:off x="5175448" y="2511425"/>
            <a:ext cx="3815953" cy="3052763"/>
          </a:xfrm>
          <a:prstGeom prst="rect">
            <a:avLst/>
          </a:prstGeom>
        </p:spPr>
      </p:pic>
    </p:spTree>
    <p:extLst>
      <p:ext uri="{BB962C8B-B14F-4D97-AF65-F5344CB8AC3E}">
        <p14:creationId xmlns:p14="http://schemas.microsoft.com/office/powerpoint/2010/main" val="1780930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8439" y="400803"/>
            <a:ext cx="7924800" cy="6018571"/>
          </a:xfrm>
          <a:prstGeom prst="rect">
            <a:avLst/>
          </a:prstGeom>
        </p:spPr>
        <p:txBody>
          <a:bodyPr wrap="square">
            <a:spAutoFit/>
          </a:bodyPr>
          <a:lstStyle/>
          <a:p>
            <a:pPr>
              <a:lnSpc>
                <a:spcPct val="115000"/>
              </a:lnSpc>
              <a:spcBef>
                <a:spcPts val="500"/>
              </a:spcBef>
              <a:spcAft>
                <a:spcPts val="1000"/>
              </a:spcAft>
            </a:pPr>
            <a:r>
              <a:rPr lang="en-IN" b="1" i="1" dirty="0">
                <a:latin typeface="Calibri" panose="020F0502020204030204" pitchFamily="34" charset="0"/>
                <a:ea typeface="Times New Roman" panose="02020603050405020304" pitchFamily="18" charset="0"/>
                <a:cs typeface="Times New Roman" panose="02020603050405020304" pitchFamily="18" charset="0"/>
              </a:rPr>
              <a:t>Features:</a:t>
            </a:r>
            <a:endParaRPr lang="en-IN" sz="11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500"/>
              </a:spcBef>
              <a:spcAft>
                <a:spcPts val="0"/>
              </a:spcAft>
              <a:buFont typeface="+mj-lt"/>
              <a:buAutoNum type="arabicPeriod"/>
            </a:pPr>
            <a:r>
              <a:rPr lang="en-IN" dirty="0">
                <a:latin typeface="Calibri" panose="020F0502020204030204" pitchFamily="34" charset="0"/>
                <a:ea typeface="Times New Roman" panose="02020603050405020304" pitchFamily="18" charset="0"/>
                <a:cs typeface="Times New Roman" panose="02020603050405020304" pitchFamily="18" charset="0"/>
              </a:rPr>
              <a:t>Right Hand Length  			18.Right ankle angle</a:t>
            </a:r>
            <a:endParaRPr lang="en-IN" sz="11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IN" dirty="0">
                <a:latin typeface="Calibri" panose="020F0502020204030204" pitchFamily="34" charset="0"/>
                <a:ea typeface="Times New Roman" panose="02020603050405020304" pitchFamily="18" charset="0"/>
                <a:cs typeface="Times New Roman" panose="02020603050405020304" pitchFamily="18" charset="0"/>
              </a:rPr>
              <a:t>Right Wrist to Elbow Length   		19.Left leg length</a:t>
            </a:r>
            <a:endParaRPr lang="en-IN" sz="11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IN" dirty="0">
                <a:latin typeface="Calibri" panose="020F0502020204030204" pitchFamily="34" charset="0"/>
                <a:ea typeface="Times New Roman" panose="02020603050405020304" pitchFamily="18" charset="0"/>
                <a:cs typeface="Times New Roman" panose="02020603050405020304" pitchFamily="18" charset="0"/>
              </a:rPr>
              <a:t>Right Elbow to Shoulder Length            20.Left hip to knee length</a:t>
            </a:r>
            <a:endParaRPr lang="en-IN" sz="11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IN" dirty="0">
                <a:latin typeface="Calibri" panose="020F0502020204030204" pitchFamily="34" charset="0"/>
                <a:ea typeface="Times New Roman" panose="02020603050405020304" pitchFamily="18" charset="0"/>
                <a:cs typeface="Times New Roman" panose="02020603050405020304" pitchFamily="18" charset="0"/>
              </a:rPr>
              <a:t>Right Hand Angle (Phi)			21.Left knee to ankle length</a:t>
            </a:r>
            <a:endParaRPr lang="en-IN" sz="11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IN" dirty="0">
                <a:latin typeface="Calibri" panose="020F0502020204030204" pitchFamily="34" charset="0"/>
                <a:ea typeface="Times New Roman" panose="02020603050405020304" pitchFamily="18" charset="0"/>
                <a:cs typeface="Times New Roman" panose="02020603050405020304" pitchFamily="18" charset="0"/>
              </a:rPr>
              <a:t>Right Elbow Angle (Theta-1)		22.Left leg angle</a:t>
            </a:r>
            <a:endParaRPr lang="en-IN" sz="11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IN" dirty="0">
                <a:latin typeface="Calibri" panose="020F0502020204030204" pitchFamily="34" charset="0"/>
                <a:ea typeface="Times New Roman" panose="02020603050405020304" pitchFamily="18" charset="0"/>
                <a:cs typeface="Times New Roman" panose="02020603050405020304" pitchFamily="18" charset="0"/>
              </a:rPr>
              <a:t>Right Wrist Angle (Theta-2)		23.Left knee angle</a:t>
            </a:r>
            <a:endParaRPr lang="en-IN" sz="11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IN" dirty="0">
                <a:latin typeface="Calibri" panose="020F0502020204030204" pitchFamily="34" charset="0"/>
                <a:ea typeface="Times New Roman" panose="02020603050405020304" pitchFamily="18" charset="0"/>
                <a:cs typeface="Times New Roman" panose="02020603050405020304" pitchFamily="18" charset="0"/>
              </a:rPr>
              <a:t>Left Hand Length				24.Left ankle angle</a:t>
            </a:r>
            <a:endParaRPr lang="en-IN" sz="11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IN" dirty="0">
                <a:latin typeface="Calibri" panose="020F0502020204030204" pitchFamily="34" charset="0"/>
                <a:ea typeface="Times New Roman" panose="02020603050405020304" pitchFamily="18" charset="0"/>
                <a:cs typeface="Times New Roman" panose="02020603050405020304" pitchFamily="18" charset="0"/>
              </a:rPr>
              <a:t>Left Wrist to Elbow Length		25.Head to shoulder </a:t>
            </a:r>
            <a:r>
              <a:rPr lang="en-IN" dirty="0" smtClean="0">
                <a:latin typeface="Calibri" panose="020F0502020204030204" pitchFamily="34" charset="0"/>
                <a:ea typeface="Times New Roman" panose="02020603050405020304" pitchFamily="18" charset="0"/>
                <a:cs typeface="Times New Roman" panose="02020603050405020304" pitchFamily="18" charset="0"/>
              </a:rPr>
              <a:t>centre </a:t>
            </a:r>
            <a:r>
              <a:rPr lang="en-IN" dirty="0">
                <a:latin typeface="Calibri" panose="020F0502020204030204" pitchFamily="34" charset="0"/>
                <a:ea typeface="Times New Roman" panose="02020603050405020304" pitchFamily="18" charset="0"/>
                <a:cs typeface="Times New Roman" panose="02020603050405020304" pitchFamily="18" charset="0"/>
              </a:rPr>
              <a:t>length</a:t>
            </a:r>
            <a:endParaRPr lang="en-IN" sz="11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IN" dirty="0">
                <a:latin typeface="Calibri" panose="020F0502020204030204" pitchFamily="34" charset="0"/>
                <a:ea typeface="Times New Roman" panose="02020603050405020304" pitchFamily="18" charset="0"/>
                <a:cs typeface="Times New Roman" panose="02020603050405020304" pitchFamily="18" charset="0"/>
              </a:rPr>
              <a:t>Left Elbow to Shoulder Length	</a:t>
            </a:r>
            <a:r>
              <a:rPr lang="en-IN" dirty="0" smtClean="0">
                <a:latin typeface="Calibri" panose="020F0502020204030204" pitchFamily="34" charset="0"/>
                <a:ea typeface="Times New Roman" panose="02020603050405020304" pitchFamily="18" charset="0"/>
                <a:cs typeface="Times New Roman" panose="02020603050405020304" pitchFamily="18" charset="0"/>
              </a:rPr>
              <a:t>26.Shoulder centre </a:t>
            </a:r>
            <a:r>
              <a:rPr lang="en-IN" dirty="0">
                <a:latin typeface="Calibri" panose="020F0502020204030204" pitchFamily="34" charset="0"/>
                <a:ea typeface="Times New Roman" panose="02020603050405020304" pitchFamily="18" charset="0"/>
                <a:cs typeface="Times New Roman" panose="02020603050405020304" pitchFamily="18" charset="0"/>
              </a:rPr>
              <a:t>to  </a:t>
            </a:r>
            <a:r>
              <a:rPr lang="en-IN" dirty="0" smtClean="0">
                <a:latin typeface="Calibri" panose="020F0502020204030204" pitchFamily="34" charset="0"/>
                <a:ea typeface="Times New Roman" panose="02020603050405020304" pitchFamily="18" charset="0"/>
                <a:cs typeface="Times New Roman" panose="02020603050405020304" pitchFamily="18" charset="0"/>
              </a:rPr>
              <a:t>spine </a:t>
            </a:r>
            <a:r>
              <a:rPr lang="en-IN" dirty="0">
                <a:latin typeface="Calibri" panose="020F0502020204030204" pitchFamily="34" charset="0"/>
                <a:ea typeface="Times New Roman" panose="02020603050405020304" pitchFamily="18" charset="0"/>
                <a:cs typeface="Times New Roman" panose="02020603050405020304" pitchFamily="18" charset="0"/>
              </a:rPr>
              <a:t>length</a:t>
            </a:r>
            <a:endParaRPr lang="en-IN" sz="11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IN" dirty="0">
                <a:latin typeface="Calibri" panose="020F0502020204030204" pitchFamily="34" charset="0"/>
                <a:ea typeface="Times New Roman" panose="02020603050405020304" pitchFamily="18" charset="0"/>
                <a:cs typeface="Times New Roman" panose="02020603050405020304" pitchFamily="18" charset="0"/>
              </a:rPr>
              <a:t>Left Hand Angle (Phi)			27.Spine to Hip length</a:t>
            </a:r>
            <a:endParaRPr lang="en-IN" sz="11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IN" dirty="0">
                <a:latin typeface="Calibri" panose="020F0502020204030204" pitchFamily="34" charset="0"/>
                <a:ea typeface="Times New Roman" panose="02020603050405020304" pitchFamily="18" charset="0"/>
                <a:cs typeface="Times New Roman" panose="02020603050405020304" pitchFamily="18" charset="0"/>
              </a:rPr>
              <a:t>Left Elbow Angle (Theta-1)		28.Body velocity</a:t>
            </a:r>
            <a:endParaRPr lang="en-IN" sz="11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IN" dirty="0">
                <a:latin typeface="Calibri" panose="020F0502020204030204" pitchFamily="34" charset="0"/>
                <a:ea typeface="Times New Roman" panose="02020603050405020304" pitchFamily="18" charset="0"/>
                <a:cs typeface="Times New Roman" panose="02020603050405020304" pitchFamily="18" charset="0"/>
              </a:rPr>
              <a:t>Left Wrist Angle (Theta-2)		29.Right-hand velocity</a:t>
            </a:r>
            <a:endParaRPr lang="en-IN" sz="11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IN" dirty="0">
                <a:latin typeface="Calibri" panose="020F0502020204030204" pitchFamily="34" charset="0"/>
                <a:ea typeface="Times New Roman" panose="02020603050405020304" pitchFamily="18" charset="0"/>
                <a:cs typeface="Times New Roman" panose="02020603050405020304" pitchFamily="18" charset="0"/>
              </a:rPr>
              <a:t>Right leg length				30.Left-hand velocity</a:t>
            </a:r>
            <a:endParaRPr lang="en-IN" sz="11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IN" dirty="0">
                <a:latin typeface="Calibri" panose="020F0502020204030204" pitchFamily="34" charset="0"/>
                <a:ea typeface="Times New Roman" panose="02020603050405020304" pitchFamily="18" charset="0"/>
                <a:cs typeface="Times New Roman" panose="02020603050405020304" pitchFamily="18" charset="0"/>
              </a:rPr>
              <a:t>Right hip to knee length			31.Right leg velocity</a:t>
            </a:r>
            <a:endParaRPr lang="en-IN" sz="11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IN" dirty="0">
                <a:latin typeface="Calibri" panose="020F0502020204030204" pitchFamily="34" charset="0"/>
                <a:ea typeface="Times New Roman" panose="02020603050405020304" pitchFamily="18" charset="0"/>
                <a:cs typeface="Times New Roman" panose="02020603050405020304" pitchFamily="18" charset="0"/>
              </a:rPr>
              <a:t>Right knee to ankle length		32.Left leg velocity</a:t>
            </a:r>
            <a:endParaRPr lang="en-IN" sz="11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IN" dirty="0">
                <a:latin typeface="Calibri" panose="020F0502020204030204" pitchFamily="34" charset="0"/>
                <a:ea typeface="Times New Roman" panose="02020603050405020304" pitchFamily="18" charset="0"/>
                <a:cs typeface="Times New Roman" panose="02020603050405020304" pitchFamily="18" charset="0"/>
              </a:rPr>
              <a:t>Right leg angle</a:t>
            </a:r>
            <a:endParaRPr lang="en-IN" sz="11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IN" dirty="0">
                <a:latin typeface="Calibri" panose="020F0502020204030204" pitchFamily="34" charset="0"/>
                <a:ea typeface="Times New Roman" panose="02020603050405020304" pitchFamily="18" charset="0"/>
                <a:cs typeface="Times New Roman" panose="02020603050405020304" pitchFamily="18" charset="0"/>
              </a:rPr>
              <a:t>Right knee angle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41997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cap="all" dirty="0">
                <a:latin typeface="Algerian" panose="04020705040A02060702" pitchFamily="82" charset="0"/>
              </a:rPr>
              <a:t>DDR implementation of </a:t>
            </a:r>
            <a:r>
              <a:rPr lang="en-IN" b="1" cap="all" dirty="0" smtClean="0">
                <a:latin typeface="Algerian" panose="04020705040A02060702" pitchFamily="82" charset="0"/>
              </a:rPr>
              <a:t>Kinect </a:t>
            </a:r>
            <a:r>
              <a:rPr lang="en-IN" b="1" cap="all" dirty="0">
                <a:latin typeface="Algerian" panose="04020705040A02060702" pitchFamily="82" charset="0"/>
              </a:rPr>
              <a:t>for visually impaired people</a:t>
            </a:r>
            <a:br>
              <a:rPr lang="en-IN" b="1" cap="all" dirty="0">
                <a:latin typeface="Algerian" panose="04020705040A02060702" pitchFamily="82" charset="0"/>
              </a:rPr>
            </a:br>
            <a:endParaRPr lang="en-IN" dirty="0">
              <a:latin typeface="Algerian" panose="04020705040A02060702" pitchFamily="82" charset="0"/>
            </a:endParaRPr>
          </a:p>
        </p:txBody>
      </p:sp>
      <p:sp>
        <p:nvSpPr>
          <p:cNvPr id="3" name="Content Placeholder 2"/>
          <p:cNvSpPr>
            <a:spLocks noGrp="1"/>
          </p:cNvSpPr>
          <p:nvPr>
            <p:ph sz="quarter" idx="13"/>
          </p:nvPr>
        </p:nvSpPr>
        <p:spPr/>
        <p:txBody>
          <a:bodyPr/>
          <a:lstStyle/>
          <a:p>
            <a:r>
              <a:rPr lang="en-IN" dirty="0"/>
              <a:t>Adults with blindness or low vision are substantially more likely to report poor, fair, or worsening health compared to the general. Two things that may contribute to this inferior health are being overweight or obese and not being physically active. So this system can also contribute towards their health as it is a very effective form of exercise.</a:t>
            </a:r>
          </a:p>
          <a:p>
            <a:endParaRPr lang="en-IN"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134637" y="3693236"/>
            <a:ext cx="7017689" cy="3055294"/>
          </a:xfrm>
          <a:prstGeom prst="rect">
            <a:avLst/>
          </a:prstGeom>
        </p:spPr>
      </p:pic>
    </p:spTree>
    <p:extLst>
      <p:ext uri="{BB962C8B-B14F-4D97-AF65-F5344CB8AC3E}">
        <p14:creationId xmlns:p14="http://schemas.microsoft.com/office/powerpoint/2010/main" val="1357138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cap="all" dirty="0">
                <a:latin typeface="Algerian" panose="04020705040A02060702" pitchFamily="82" charset="0"/>
              </a:rPr>
              <a:t>prediction of trajectory and maximum distance from JAVELIN throw gesture</a:t>
            </a:r>
            <a:br>
              <a:rPr lang="en-IN" b="1" cap="all" dirty="0">
                <a:latin typeface="Algerian" panose="04020705040A02060702" pitchFamily="82" charset="0"/>
              </a:rPr>
            </a:br>
            <a:endParaRPr lang="en-IN" dirty="0">
              <a:latin typeface="Algerian" panose="04020705040A02060702" pitchFamily="82" charset="0"/>
            </a:endParaRP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043188" y="2109072"/>
            <a:ext cx="7572777" cy="4394758"/>
          </a:xfrm>
        </p:spPr>
      </p:pic>
    </p:spTree>
    <p:extLst>
      <p:ext uri="{BB962C8B-B14F-4D97-AF65-F5344CB8AC3E}">
        <p14:creationId xmlns:p14="http://schemas.microsoft.com/office/powerpoint/2010/main" val="3982595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6015" y="571330"/>
            <a:ext cx="7164947" cy="5903154"/>
          </a:xfrm>
          <a:prstGeom prst="rect">
            <a:avLst/>
          </a:prstGeom>
        </p:spPr>
        <p:txBody>
          <a:bodyPr wrap="square">
            <a:spAutoFit/>
          </a:bodyPr>
          <a:lstStyle/>
          <a:p>
            <a:pPr marL="285750" indent="-285750" algn="just">
              <a:lnSpc>
                <a:spcPct val="115000"/>
              </a:lnSpc>
              <a:spcBef>
                <a:spcPts val="500"/>
              </a:spcBef>
              <a:spcAft>
                <a:spcPts val="1000"/>
              </a:spcAft>
              <a:buFont typeface="Wingdings" panose="05000000000000000000" pitchFamily="2" charset="2"/>
              <a:buChar char="Ø"/>
            </a:pPr>
            <a:r>
              <a:rPr lang="en-IN" b="1" i="1" dirty="0">
                <a:solidFill>
                  <a:srgbClr val="365F91"/>
                </a:solidFill>
                <a:latin typeface="Calibri" panose="020F0502020204030204" pitchFamily="34" charset="0"/>
                <a:ea typeface="Times New Roman" panose="02020603050405020304" pitchFamily="18" charset="0"/>
                <a:cs typeface="Times New Roman" panose="02020603050405020304" pitchFamily="18" charset="0"/>
              </a:rPr>
              <a:t>FUTURE WORK:</a:t>
            </a:r>
            <a:endParaRPr lang="en-IN" sz="1100" dirty="0">
              <a:latin typeface="Calibri" panose="020F0502020204030204" pitchFamily="34" charset="0"/>
              <a:ea typeface="Times New Roman" panose="02020603050405020304" pitchFamily="18" charset="0"/>
              <a:cs typeface="Times New Roman" panose="02020603050405020304" pitchFamily="18" charset="0"/>
            </a:endParaRPr>
          </a:p>
          <a:p>
            <a:pPr marL="285750" indent="-285750" algn="just">
              <a:lnSpc>
                <a:spcPct val="115000"/>
              </a:lnSpc>
              <a:spcBef>
                <a:spcPts val="500"/>
              </a:spcBef>
              <a:spcAft>
                <a:spcPts val="1000"/>
              </a:spcAft>
              <a:buFont typeface="Wingdings" panose="05000000000000000000" pitchFamily="2" charset="2"/>
              <a:buChar char="Ø"/>
            </a:pPr>
            <a:r>
              <a:rPr lang="en-IN" dirty="0">
                <a:solidFill>
                  <a:srgbClr val="000000"/>
                </a:solidFill>
                <a:ea typeface="Times New Roman" panose="02020603050405020304" pitchFamily="18" charset="0"/>
                <a:cs typeface="Times New Roman" panose="02020603050405020304" pitchFamily="18" charset="0"/>
              </a:rPr>
              <a:t>The future work proposed for this project is to add visualization to the </a:t>
            </a:r>
            <a:r>
              <a:rPr lang="en-IN" dirty="0" smtClean="0">
                <a:solidFill>
                  <a:srgbClr val="000000"/>
                </a:solidFill>
                <a:ea typeface="Times New Roman" panose="02020603050405020304" pitchFamily="18" charset="0"/>
                <a:cs typeface="Times New Roman" panose="02020603050405020304" pitchFamily="18" charset="0"/>
              </a:rPr>
              <a:t>DDR system </a:t>
            </a:r>
            <a:r>
              <a:rPr lang="en-IN" dirty="0">
                <a:solidFill>
                  <a:srgbClr val="000000"/>
                </a:solidFill>
                <a:ea typeface="Times New Roman" panose="02020603050405020304" pitchFamily="18" charset="0"/>
                <a:cs typeface="Times New Roman" panose="02020603050405020304" pitchFamily="18" charset="0"/>
              </a:rPr>
              <a:t>and to make the algorithm more robust. Generation of sound instead of playing sound track will be beneficial and will decrease computing time</a:t>
            </a:r>
            <a:r>
              <a:rPr lang="en-IN" dirty="0" smtClean="0">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a:r>
          </a:p>
          <a:p>
            <a:pPr marL="285750" indent="-285750" algn="just">
              <a:lnSpc>
                <a:spcPct val="115000"/>
              </a:lnSpc>
              <a:spcBef>
                <a:spcPts val="500"/>
              </a:spcBef>
              <a:spcAft>
                <a:spcPts val="1000"/>
              </a:spcAft>
              <a:buFont typeface="Wingdings" panose="05000000000000000000" pitchFamily="2" charset="2"/>
              <a:buChar char="Ø"/>
            </a:pPr>
            <a:r>
              <a:rPr lang="en-IN" dirty="0"/>
              <a:t>Future work to be </a:t>
            </a:r>
            <a:r>
              <a:rPr lang="en-IN" dirty="0" smtClean="0"/>
              <a:t>done in trajectory calculation project is </a:t>
            </a:r>
            <a:r>
              <a:rPr lang="en-IN" dirty="0"/>
              <a:t>make the algorithm more robust for better accuracy of prediction of maximum distance of </a:t>
            </a:r>
            <a:r>
              <a:rPr lang="en-IN" dirty="0" smtClean="0"/>
              <a:t>throw</a:t>
            </a:r>
            <a:r>
              <a:rPr lang="en-IN" dirty="0"/>
              <a:t> </a:t>
            </a:r>
            <a:r>
              <a:rPr lang="en-IN" dirty="0" smtClean="0"/>
              <a:t> and real time testing of the distance.</a:t>
            </a:r>
          </a:p>
          <a:p>
            <a:pPr marL="285750" indent="-285750" algn="just">
              <a:lnSpc>
                <a:spcPct val="115000"/>
              </a:lnSpc>
              <a:spcBef>
                <a:spcPts val="500"/>
              </a:spcBef>
              <a:spcAft>
                <a:spcPts val="1000"/>
              </a:spcAft>
              <a:buFont typeface="Wingdings" panose="05000000000000000000" pitchFamily="2" charset="2"/>
              <a:buChar char="Ø"/>
            </a:pPr>
            <a:r>
              <a:rPr lang="en-IN" dirty="0"/>
              <a:t>The primary goal of </a:t>
            </a:r>
            <a:r>
              <a:rPr lang="en-IN" dirty="0" smtClean="0"/>
              <a:t>the gait recognition system is </a:t>
            </a:r>
            <a:r>
              <a:rPr lang="en-IN" dirty="0"/>
              <a:t>to achieve a higher accuracy and to improve robustness of the system. The future work to be done on this project is the integration of face recognition system &amp; voice recognition to the Kinect sensor itself so that these system can work together on one platform</a:t>
            </a:r>
            <a:endParaRPr lang="en-IN" dirty="0">
              <a:solidFill>
                <a:srgbClr val="000000"/>
              </a:solidFill>
              <a:ea typeface="Times New Roman" panose="02020603050405020304" pitchFamily="18" charset="0"/>
              <a:cs typeface="Times New Roman" panose="02020603050405020304" pitchFamily="18" charset="0"/>
            </a:endParaRPr>
          </a:p>
          <a:p>
            <a:pPr marL="171450" indent="-171450" algn="just">
              <a:lnSpc>
                <a:spcPct val="115000"/>
              </a:lnSpc>
              <a:spcBef>
                <a:spcPts val="500"/>
              </a:spcBef>
              <a:spcAft>
                <a:spcPts val="1000"/>
              </a:spcAft>
              <a:buFont typeface="Wingdings" panose="05000000000000000000" pitchFamily="2" charset="2"/>
              <a:buChar char="Ø"/>
            </a:pPr>
            <a:endParaRPr lang="en-US" sz="11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171450" indent="-171450" algn="just">
              <a:lnSpc>
                <a:spcPct val="115000"/>
              </a:lnSpc>
              <a:spcBef>
                <a:spcPts val="500"/>
              </a:spcBef>
              <a:spcAft>
                <a:spcPts val="1000"/>
              </a:spcAft>
              <a:buFont typeface="Wingdings" panose="05000000000000000000" pitchFamily="2" charset="2"/>
              <a:buChar char="Ø"/>
            </a:pP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91542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1272459" y="3252166"/>
            <a:ext cx="5886450" cy="3309620"/>
          </a:xfrm>
          <a:prstGeom prst="rect">
            <a:avLst/>
          </a:prstGeom>
        </p:spPr>
      </p:pic>
      <p:pic>
        <p:nvPicPr>
          <p:cNvPr id="3" name="Picture 2"/>
          <p:cNvPicPr/>
          <p:nvPr/>
        </p:nvPicPr>
        <p:blipFill rotWithShape="1">
          <a:blip r:embed="rId3">
            <a:extLst>
              <a:ext uri="{28A0092B-C50C-407E-A947-70E740481C1C}">
                <a14:useLocalDpi xmlns:a14="http://schemas.microsoft.com/office/drawing/2010/main" val="0"/>
              </a:ext>
            </a:extLst>
          </a:blip>
          <a:srcRect t="55257" r="46512" b="730"/>
          <a:stretch/>
        </p:blipFill>
        <p:spPr bwMode="auto">
          <a:xfrm>
            <a:off x="1257676" y="289323"/>
            <a:ext cx="5890260" cy="27247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118994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7731" y="2047741"/>
            <a:ext cx="9401576" cy="1862048"/>
          </a:xfrm>
          <a:prstGeom prst="rect">
            <a:avLst/>
          </a:prstGeom>
          <a:noFill/>
        </p:spPr>
        <p:txBody>
          <a:bodyPr wrap="square" rtlCol="0">
            <a:spAutoFit/>
          </a:bodyPr>
          <a:lstStyle/>
          <a:p>
            <a:pPr algn="ctr"/>
            <a:r>
              <a:rPr lang="en-US" sz="11500" dirty="0" smtClean="0">
                <a:solidFill>
                  <a:schemeClr val="accent1">
                    <a:lumMod val="75000"/>
                  </a:schemeClr>
                </a:solidFill>
                <a:latin typeface="Algerian" panose="04020705040A02060702" pitchFamily="82" charset="0"/>
              </a:rPr>
              <a:t>Thank You</a:t>
            </a:r>
            <a:endParaRPr lang="en-IN" sz="11500" dirty="0">
              <a:solidFill>
                <a:schemeClr val="accent1">
                  <a:lumMod val="75000"/>
                </a:schemeClr>
              </a:solidFill>
              <a:latin typeface="Algerian" panose="04020705040A02060702" pitchFamily="82" charset="0"/>
            </a:endParaRPr>
          </a:p>
        </p:txBody>
      </p:sp>
    </p:spTree>
    <p:extLst>
      <p:ext uri="{BB962C8B-B14F-4D97-AF65-F5344CB8AC3E}">
        <p14:creationId xmlns:p14="http://schemas.microsoft.com/office/powerpoint/2010/main" val="4183919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lgerian" panose="04020705040A02060702" pitchFamily="82" charset="0"/>
              </a:rPr>
              <a:t>Gaussian noise</a:t>
            </a:r>
            <a:endParaRPr lang="en-IN" dirty="0">
              <a:latin typeface="Algerian" panose="04020705040A02060702" pitchFamily="82" charset="0"/>
            </a:endParaRPr>
          </a:p>
        </p:txBody>
      </p:sp>
      <p:sp>
        <p:nvSpPr>
          <p:cNvPr id="3" name="Text Placeholder 2"/>
          <p:cNvSpPr>
            <a:spLocks noGrp="1"/>
          </p:cNvSpPr>
          <p:nvPr>
            <p:ph type="body" idx="1"/>
          </p:nvPr>
        </p:nvSpPr>
        <p:spPr>
          <a:xfrm>
            <a:off x="1216657" y="1517039"/>
            <a:ext cx="7824312" cy="891310"/>
          </a:xfrm>
        </p:spPr>
        <p:txBody>
          <a:bodyPr/>
          <a:lstStyle/>
          <a:p>
            <a:r>
              <a:rPr lang="en-IN" b="1" dirty="0">
                <a:latin typeface="Calibri" panose="020F0502020204030204" pitchFamily="34" charset="0"/>
              </a:rPr>
              <a:t>Gaussian noise</a:t>
            </a:r>
            <a:r>
              <a:rPr lang="en-IN" dirty="0">
                <a:latin typeface="Calibri" panose="020F0502020204030204" pitchFamily="34" charset="0"/>
              </a:rPr>
              <a:t> is statistical </a:t>
            </a:r>
            <a:r>
              <a:rPr lang="en-IN" b="1" dirty="0">
                <a:latin typeface="Calibri" panose="020F0502020204030204" pitchFamily="34" charset="0"/>
              </a:rPr>
              <a:t>noise</a:t>
            </a:r>
            <a:r>
              <a:rPr lang="en-IN" dirty="0">
                <a:latin typeface="Calibri" panose="020F0502020204030204" pitchFamily="34" charset="0"/>
              </a:rPr>
              <a:t> having a probability density function (PDF) equal to that of the normal distribution</a:t>
            </a:r>
          </a:p>
        </p:txBody>
      </p:sp>
      <p:pic>
        <p:nvPicPr>
          <p:cNvPr id="7" name="Image5"/>
          <p:cNvPicPr>
            <a:picLocks noGrp="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1754584" y="3051175"/>
            <a:ext cx="3425031" cy="2740025"/>
          </a:xfrm>
          <a:prstGeom prst="rect">
            <a:avLst/>
          </a:prstGeom>
        </p:spPr>
      </p:pic>
      <p:pic>
        <p:nvPicPr>
          <p:cNvPr id="8" name="Image3"/>
          <p:cNvPicPr>
            <a:picLocks noGrp="1"/>
          </p:cNvPicPr>
          <p:nvPr>
            <p:ph sz="quarter" idx="14"/>
          </p:nvPr>
        </p:nvPicPr>
        <p:blipFill>
          <a:blip r:embed="rId3">
            <a:extLst>
              <a:ext uri="{28A0092B-C50C-407E-A947-70E740481C1C}">
                <a14:useLocalDpi xmlns:a14="http://schemas.microsoft.com/office/drawing/2010/main" val="0"/>
              </a:ext>
            </a:extLst>
          </a:blip>
          <a:stretch>
            <a:fillRect/>
          </a:stretch>
        </p:blipFill>
        <p:spPr bwMode="auto">
          <a:xfrm>
            <a:off x="7012384" y="3051175"/>
            <a:ext cx="3425031" cy="2740025"/>
          </a:xfrm>
          <a:prstGeom prst="rect">
            <a:avLst/>
          </a:prstGeom>
        </p:spPr>
      </p:pic>
    </p:spTree>
    <p:extLst>
      <p:ext uri="{BB962C8B-B14F-4D97-AF65-F5344CB8AC3E}">
        <p14:creationId xmlns:p14="http://schemas.microsoft.com/office/powerpoint/2010/main" val="3348787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lgerian" panose="04020705040A02060702" pitchFamily="82" charset="0"/>
              </a:rPr>
              <a:t>Poisson noise</a:t>
            </a:r>
            <a:endParaRPr lang="en-IN" dirty="0">
              <a:latin typeface="Algerian" panose="04020705040A02060702" pitchFamily="82" charset="0"/>
            </a:endParaRPr>
          </a:p>
        </p:txBody>
      </p:sp>
      <p:pic>
        <p:nvPicPr>
          <p:cNvPr id="6" name="Image5"/>
          <p:cNvPicPr>
            <a:picLocks noGrp="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1326952" y="2366963"/>
            <a:ext cx="4280296" cy="3424237"/>
          </a:xfrm>
          <a:prstGeom prst="rect">
            <a:avLst/>
          </a:prstGeom>
        </p:spPr>
      </p:pic>
      <p:pic>
        <p:nvPicPr>
          <p:cNvPr id="7" name="Image4"/>
          <p:cNvPicPr>
            <a:picLocks noGrp="1"/>
          </p:cNvPicPr>
          <p:nvPr>
            <p:ph sz="quarter" idx="14"/>
          </p:nvPr>
        </p:nvPicPr>
        <p:blipFill>
          <a:blip r:embed="rId3">
            <a:extLst>
              <a:ext uri="{28A0092B-C50C-407E-A947-70E740481C1C}">
                <a14:useLocalDpi xmlns:a14="http://schemas.microsoft.com/office/drawing/2010/main" val="0"/>
              </a:ext>
            </a:extLst>
          </a:blip>
          <a:stretch>
            <a:fillRect/>
          </a:stretch>
        </p:blipFill>
        <p:spPr bwMode="auto">
          <a:xfrm>
            <a:off x="6584752" y="2366963"/>
            <a:ext cx="4280296" cy="3424237"/>
          </a:xfrm>
          <a:prstGeom prst="rect">
            <a:avLst/>
          </a:prstGeom>
        </p:spPr>
      </p:pic>
      <p:sp>
        <p:nvSpPr>
          <p:cNvPr id="5" name="TextBox 4"/>
          <p:cNvSpPr txBox="1"/>
          <p:nvPr/>
        </p:nvSpPr>
        <p:spPr>
          <a:xfrm>
            <a:off x="566670" y="1223493"/>
            <a:ext cx="8783392" cy="707886"/>
          </a:xfrm>
          <a:prstGeom prst="rect">
            <a:avLst/>
          </a:prstGeom>
          <a:noFill/>
        </p:spPr>
        <p:txBody>
          <a:bodyPr wrap="square" rtlCol="0">
            <a:spAutoFit/>
          </a:bodyPr>
          <a:lstStyle/>
          <a:p>
            <a:r>
              <a:rPr lang="en-IN" sz="2000" b="1" dirty="0"/>
              <a:t>Shot noise</a:t>
            </a:r>
            <a:r>
              <a:rPr lang="en-IN" sz="2000" dirty="0"/>
              <a:t> or </a:t>
            </a:r>
            <a:r>
              <a:rPr lang="en-IN" sz="2000" b="1" dirty="0"/>
              <a:t>Poisson noise</a:t>
            </a:r>
            <a:r>
              <a:rPr lang="en-IN" sz="2000" dirty="0"/>
              <a:t> is a type of electronic noise which can be </a:t>
            </a:r>
            <a:r>
              <a:rPr lang="en-IN" sz="2000" dirty="0" smtClean="0"/>
              <a:t>modelled </a:t>
            </a:r>
            <a:r>
              <a:rPr lang="en-IN" sz="2000" dirty="0"/>
              <a:t>by a Poisson process. In electronics</a:t>
            </a:r>
          </a:p>
        </p:txBody>
      </p:sp>
    </p:spTree>
    <p:extLst>
      <p:ext uri="{BB962C8B-B14F-4D97-AF65-F5344CB8AC3E}">
        <p14:creationId xmlns:p14="http://schemas.microsoft.com/office/powerpoint/2010/main" val="1257154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077532"/>
          </a:xfrm>
        </p:spPr>
        <p:txBody>
          <a:bodyPr/>
          <a:lstStyle/>
          <a:p>
            <a:pPr algn="ctr"/>
            <a:r>
              <a:rPr lang="en-US" dirty="0" smtClean="0">
                <a:latin typeface="Algerian" panose="04020705040A02060702" pitchFamily="82" charset="0"/>
              </a:rPr>
              <a:t>Speckle noise</a:t>
            </a:r>
            <a:endParaRPr lang="en-IN" dirty="0">
              <a:latin typeface="Algerian" panose="04020705040A02060702" pitchFamily="82" charset="0"/>
            </a:endParaRPr>
          </a:p>
        </p:txBody>
      </p:sp>
      <p:sp>
        <p:nvSpPr>
          <p:cNvPr id="5" name="Text Placeholder 4"/>
          <p:cNvSpPr>
            <a:spLocks noGrp="1"/>
          </p:cNvSpPr>
          <p:nvPr>
            <p:ph type="body" idx="1"/>
          </p:nvPr>
        </p:nvSpPr>
        <p:spPr>
          <a:xfrm>
            <a:off x="682580" y="1944710"/>
            <a:ext cx="8591421" cy="792535"/>
          </a:xfrm>
        </p:spPr>
        <p:txBody>
          <a:bodyPr/>
          <a:lstStyle/>
          <a:p>
            <a:r>
              <a:rPr lang="en-IN" dirty="0"/>
              <a:t>Poisson noise was generated by multiplying random pixel values with each pixel value of </a:t>
            </a:r>
            <a:r>
              <a:rPr lang="en-IN" dirty="0" smtClean="0"/>
              <a:t>image as it is a granular noise.</a:t>
            </a:r>
            <a:endParaRPr lang="en-IN" dirty="0"/>
          </a:p>
        </p:txBody>
      </p:sp>
      <p:pic>
        <p:nvPicPr>
          <p:cNvPr id="7" name="Image5"/>
          <p:cNvPicPr>
            <a:picLocks noGrp="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1754584" y="3051175"/>
            <a:ext cx="3425031" cy="2740025"/>
          </a:xfrm>
          <a:prstGeom prst="rect">
            <a:avLst/>
          </a:prstGeom>
        </p:spPr>
      </p:pic>
      <p:pic>
        <p:nvPicPr>
          <p:cNvPr id="8" name="Image6"/>
          <p:cNvPicPr>
            <a:picLocks noGrp="1"/>
          </p:cNvPicPr>
          <p:nvPr>
            <p:ph sz="quarter" idx="14"/>
          </p:nvPr>
        </p:nvPicPr>
        <p:blipFill>
          <a:blip r:embed="rId3">
            <a:extLst>
              <a:ext uri="{28A0092B-C50C-407E-A947-70E740481C1C}">
                <a14:useLocalDpi xmlns:a14="http://schemas.microsoft.com/office/drawing/2010/main" val="0"/>
              </a:ext>
            </a:extLst>
          </a:blip>
          <a:stretch>
            <a:fillRect/>
          </a:stretch>
        </p:blipFill>
        <p:spPr bwMode="auto">
          <a:xfrm>
            <a:off x="7012384" y="3051175"/>
            <a:ext cx="3425031" cy="2740025"/>
          </a:xfrm>
          <a:prstGeom prst="rect">
            <a:avLst/>
          </a:prstGeom>
        </p:spPr>
      </p:pic>
    </p:spTree>
    <p:extLst>
      <p:ext uri="{BB962C8B-B14F-4D97-AF65-F5344CB8AC3E}">
        <p14:creationId xmlns:p14="http://schemas.microsoft.com/office/powerpoint/2010/main" val="1014723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912" y="532688"/>
            <a:ext cx="8525815" cy="1278466"/>
          </a:xfrm>
        </p:spPr>
        <p:txBody>
          <a:bodyPr>
            <a:noAutofit/>
          </a:bodyPr>
          <a:lstStyle/>
          <a:p>
            <a:r>
              <a:rPr lang="en-US" sz="3600" dirty="0" smtClean="0">
                <a:latin typeface="Algerian" panose="04020705040A02060702" pitchFamily="82" charset="0"/>
              </a:rPr>
              <a:t>Implementation of Fourier transform</a:t>
            </a:r>
            <a:endParaRPr lang="en-IN" sz="3600" dirty="0">
              <a:latin typeface="Algerian" panose="04020705040A02060702" pitchFamily="82" charset="0"/>
            </a:endParaRPr>
          </a:p>
        </p:txBody>
      </p:sp>
      <p:sp>
        <p:nvSpPr>
          <p:cNvPr id="3" name="Content Placeholder 2"/>
          <p:cNvSpPr>
            <a:spLocks noGrp="1"/>
          </p:cNvSpPr>
          <p:nvPr>
            <p:ph sz="quarter" idx="13"/>
          </p:nvPr>
        </p:nvSpPr>
        <p:spPr>
          <a:xfrm>
            <a:off x="201340" y="2009105"/>
            <a:ext cx="4513541" cy="2884868"/>
          </a:xfrm>
        </p:spPr>
        <p:txBody>
          <a:bodyPr>
            <a:normAutofit fontScale="92500" lnSpcReduction="10000"/>
          </a:bodyPr>
          <a:lstStyle/>
          <a:p>
            <a:r>
              <a:rPr lang="en-IN" dirty="0"/>
              <a:t>The </a:t>
            </a:r>
            <a:r>
              <a:rPr lang="en-IN" b="1" dirty="0"/>
              <a:t>Fourier Transform</a:t>
            </a:r>
            <a:r>
              <a:rPr lang="en-IN" dirty="0"/>
              <a:t> is an important </a:t>
            </a:r>
            <a:r>
              <a:rPr lang="en-IN" b="1" dirty="0"/>
              <a:t>image</a:t>
            </a:r>
            <a:r>
              <a:rPr lang="en-IN" dirty="0"/>
              <a:t> processing tool which is used to decompose an </a:t>
            </a:r>
            <a:r>
              <a:rPr lang="en-IN" b="1" dirty="0"/>
              <a:t>image</a:t>
            </a:r>
            <a:r>
              <a:rPr lang="en-IN" dirty="0"/>
              <a:t> into its sine and cosine </a:t>
            </a:r>
            <a:r>
              <a:rPr lang="en-IN" dirty="0" smtClean="0"/>
              <a:t>components</a:t>
            </a:r>
          </a:p>
          <a:p>
            <a:r>
              <a:rPr lang="en-IN" dirty="0"/>
              <a:t>The output of the </a:t>
            </a:r>
            <a:r>
              <a:rPr lang="en-IN" b="1" dirty="0"/>
              <a:t>transformation </a:t>
            </a:r>
            <a:r>
              <a:rPr lang="en-IN" dirty="0"/>
              <a:t>represents the </a:t>
            </a:r>
            <a:r>
              <a:rPr lang="en-IN" b="1" dirty="0"/>
              <a:t>image</a:t>
            </a:r>
            <a:r>
              <a:rPr lang="en-IN" dirty="0"/>
              <a:t> in the </a:t>
            </a:r>
            <a:r>
              <a:rPr lang="en-IN" b="1" dirty="0"/>
              <a:t>Fourier</a:t>
            </a:r>
            <a:r>
              <a:rPr lang="en-IN" dirty="0"/>
              <a:t> or frequency domain</a:t>
            </a:r>
          </a:p>
        </p:txBody>
      </p:sp>
      <p:pic>
        <p:nvPicPr>
          <p:cNvPr id="5" name="Picture 4"/>
          <p:cNvPicPr/>
          <p:nvPr/>
        </p:nvPicPr>
        <p:blipFill rotWithShape="1">
          <a:blip r:embed="rId2">
            <a:extLst>
              <a:ext uri="{28A0092B-C50C-407E-A947-70E740481C1C}">
                <a14:useLocalDpi xmlns:a14="http://schemas.microsoft.com/office/drawing/2010/main" val="0"/>
              </a:ext>
            </a:extLst>
          </a:blip>
          <a:srcRect l="6558" t="5962" r="5134"/>
          <a:stretch/>
        </p:blipFill>
        <p:spPr>
          <a:xfrm>
            <a:off x="4559121" y="2292440"/>
            <a:ext cx="5061397" cy="2289460"/>
          </a:xfrm>
          <a:prstGeom prst="rect">
            <a:avLst/>
          </a:prstGeom>
        </p:spPr>
      </p:pic>
    </p:spTree>
    <p:extLst>
      <p:ext uri="{BB962C8B-B14F-4D97-AF65-F5344CB8AC3E}">
        <p14:creationId xmlns:p14="http://schemas.microsoft.com/office/powerpoint/2010/main" val="4253551683"/>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1192</TotalTime>
  <Words>1922</Words>
  <Application>Microsoft Office PowerPoint</Application>
  <PresentationFormat>Widescreen</PresentationFormat>
  <Paragraphs>355</Paragraphs>
  <Slides>55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Algerian</vt:lpstr>
      <vt:lpstr>Arial</vt:lpstr>
      <vt:lpstr>Calibri</vt:lpstr>
      <vt:lpstr>Times New Roman</vt:lpstr>
      <vt:lpstr>Tw Cen MT</vt:lpstr>
      <vt:lpstr>Wingdings</vt:lpstr>
      <vt:lpstr>Droplet</vt:lpstr>
      <vt:lpstr>The Indian academy of science</vt:lpstr>
      <vt:lpstr>8 weeks 56 days</vt:lpstr>
      <vt:lpstr>Week 1</vt:lpstr>
      <vt:lpstr>Addition of noise</vt:lpstr>
      <vt:lpstr>Impulse noise</vt:lpstr>
      <vt:lpstr>Gaussian noise</vt:lpstr>
      <vt:lpstr>Poisson noise</vt:lpstr>
      <vt:lpstr>Speckle noise</vt:lpstr>
      <vt:lpstr>Implementation of Fourier transform</vt:lpstr>
      <vt:lpstr>Removal of noise with filters</vt:lpstr>
      <vt:lpstr>PowerPoint Presentation</vt:lpstr>
      <vt:lpstr>PowerPoint Presentation</vt:lpstr>
      <vt:lpstr>PowerPoint Presentation</vt:lpstr>
      <vt:lpstr>Geometric transformation of images</vt:lpstr>
      <vt:lpstr>Edge detection</vt:lpstr>
      <vt:lpstr>INTEREST POINT/KEY POINT DETECTION IN FACIAL IMAGES </vt:lpstr>
      <vt:lpstr>Harris Corner Point Detection </vt:lpstr>
      <vt:lpstr>Scale Invariant Feature Transform (SIFT)</vt:lpstr>
      <vt:lpstr>Speeded Up Robust Feature (SURF) </vt:lpstr>
      <vt:lpstr>Week 2</vt:lpstr>
      <vt:lpstr>Key point matching</vt:lpstr>
      <vt:lpstr>PowerPoint Presentation</vt:lpstr>
      <vt:lpstr>OBJECT DETECTION </vt:lpstr>
      <vt:lpstr>PowerPoint Presentation</vt:lpstr>
      <vt:lpstr>FACE DETECTION USING HAAR CASCADE </vt:lpstr>
      <vt:lpstr>PowerPoint Presentation</vt:lpstr>
      <vt:lpstr>Week 3</vt:lpstr>
      <vt:lpstr>LANDMARK  FEATURE  EXTRACTION  FROM FACIAL  IMAGE </vt:lpstr>
      <vt:lpstr>Machine Learning Classifiers</vt:lpstr>
      <vt:lpstr>With Haar Cascade (lbp )</vt:lpstr>
      <vt:lpstr>With PCA + SVM on LFW- Funnelled Dataset</vt:lpstr>
      <vt:lpstr>With OpenFace (Deep Learning) </vt:lpstr>
      <vt:lpstr>PowerPoint Presentation</vt:lpstr>
      <vt:lpstr>PowerPoint Presentation</vt:lpstr>
      <vt:lpstr>Week 5-8</vt:lpstr>
      <vt:lpstr>BASICS OF MICROSOFT KINECT </vt:lpstr>
      <vt:lpstr>Working</vt:lpstr>
      <vt:lpstr>Skeleton Data Extraction</vt:lpstr>
      <vt:lpstr>PowerPoint Presentation</vt:lpstr>
      <vt:lpstr>PowerPoint Presentation</vt:lpstr>
      <vt:lpstr>skeleton joint position extraction </vt:lpstr>
      <vt:lpstr>PowerPoint Presentation</vt:lpstr>
      <vt:lpstr>Velocity Calculation</vt:lpstr>
      <vt:lpstr>GESTURE  RECOGNITION (Smash Gesture)</vt:lpstr>
      <vt:lpstr>PowerPoint Presentation</vt:lpstr>
      <vt:lpstr>GESTURE  COMPARISION </vt:lpstr>
      <vt:lpstr>PowerPoint Presentation</vt:lpstr>
      <vt:lpstr>PowerPoint Presentation</vt:lpstr>
      <vt:lpstr>GAIT RECOGNITION  </vt:lpstr>
      <vt:lpstr>PowerPoint Presentation</vt:lpstr>
      <vt:lpstr>DDR implementation of Kinect for visually impaired people </vt:lpstr>
      <vt:lpstr>prediction of trajectory and maximum distance from JAVELIN throw gesture </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Indian academy of science</dc:title>
  <dc:creator>Anisha Swain</dc:creator>
  <cp:lastModifiedBy>Anisha</cp:lastModifiedBy>
  <cp:revision>70</cp:revision>
  <dcterms:created xsi:type="dcterms:W3CDTF">2017-07-24T13:56:05Z</dcterms:created>
  <dcterms:modified xsi:type="dcterms:W3CDTF">2017-12-17T22:49:01Z</dcterms:modified>
</cp:coreProperties>
</file>